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media/image1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1" r:id="rId3"/>
  </p:sldMasterIdLst>
  <p:notesMasterIdLst>
    <p:notesMasterId r:id="rId7"/>
  </p:notesMasterIdLst>
  <p:sldIdLst>
    <p:sldId id="1006" r:id="rId4"/>
    <p:sldId id="1024" r:id="rId5"/>
    <p:sldId id="1004" r:id="rId6"/>
    <p:sldId id="880" r:id="rId8"/>
    <p:sldId id="988" r:id="rId9"/>
    <p:sldId id="1005" r:id="rId10"/>
    <p:sldId id="1025" r:id="rId11"/>
    <p:sldId id="1032" r:id="rId12"/>
    <p:sldId id="1028" r:id="rId13"/>
    <p:sldId id="994" r:id="rId14"/>
    <p:sldId id="1033" r:id="rId15"/>
    <p:sldId id="1034" r:id="rId16"/>
    <p:sldId id="1026" r:id="rId17"/>
    <p:sldId id="996" r:id="rId18"/>
    <p:sldId id="1011" r:id="rId19"/>
    <p:sldId id="1020" r:id="rId20"/>
    <p:sldId id="1021" r:id="rId21"/>
    <p:sldId id="1012" r:id="rId22"/>
    <p:sldId id="1027" r:id="rId23"/>
    <p:sldId id="1017" r:id="rId24"/>
    <p:sldId id="1030" r:id="rId25"/>
    <p:sldId id="1018" r:id="rId26"/>
    <p:sldId id="1031" r:id="rId27"/>
    <p:sldId id="1015" r:id="rId28"/>
  </p:sldIdLst>
  <p:sldSz cx="9144000" cy="5143500" type="screen16x9"/>
  <p:notesSz cx="6858000" cy="9144000"/>
  <p:embeddedFontLst>
    <p:embeddedFont>
      <p:font typeface="MiSans" panose="00000500000000000000" pitchFamily="2" charset="-122"/>
      <p:regular r:id="rId33"/>
    </p:embeddedFont>
    <p:embeddedFont>
      <p:font typeface="黑体" panose="02010609060101010101" charset="-122"/>
      <p:regular r:id="rId34"/>
    </p:embeddedFont>
    <p:embeddedFont>
      <p:font typeface="Calibri" panose="020F0502020204030204" charset="0"/>
      <p:regular r:id="rId35"/>
      <p:bold r:id="rId36"/>
      <p:italic r:id="rId37"/>
      <p:boldItalic r:id="rId38"/>
    </p:embeddedFont>
  </p:embeddedFontLst>
  <p:custDataLst>
    <p:tags r:id="rId3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330317263" name="八旗娃娃" initials="八"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9FF"/>
    <a:srgbClr val="DDC3A4"/>
    <a:srgbClr val="8A08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04" autoAdjust="0"/>
    <p:restoredTop sz="93438" autoAdjust="0"/>
  </p:normalViewPr>
  <p:slideViewPr>
    <p:cSldViewPr snapToGrid="0">
      <p:cViewPr varScale="1">
        <p:scale>
          <a:sx n="78" d="100"/>
          <a:sy n="78" d="100"/>
        </p:scale>
        <p:origin x="124" y="52"/>
      </p:cViewPr>
      <p:guideLst/>
    </p:cSldViewPr>
  </p:slideViewPr>
  <p:outlineViewPr>
    <p:cViewPr>
      <p:scale>
        <a:sx n="33" d="100"/>
        <a:sy n="33" d="100"/>
      </p:scale>
      <p:origin x="0" y="-760"/>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179.xml"/><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CE4BD3-7287-49E5-A5D4-47C3606FF31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23F38F-BB45-40B0-8640-3C2CDD9AFE1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灯片编号占位符 1"/>
          <p:cNvSpPr>
            <a:spLocks noGrp="1"/>
          </p:cNvSpPr>
          <p:nvPr>
            <p:ph type="sldNum"/>
          </p:nvPr>
        </p:nvSpPr>
        <p:spPr>
          <a:xfrm>
            <a:off x="3884612" y="8685212"/>
            <a:ext cx="2971800" cy="457200"/>
          </a:xfrm>
          <a:prstGeom prst="rect">
            <a:avLst/>
          </a:prstGeom>
          <a:noFill/>
          <a:ln>
            <a:noFill/>
            <a:miter lim="800000"/>
          </a:ln>
        </p:spPr>
        <p:txBody>
          <a:bodyPr anchor="b"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r"/>
            <a:fld id="{757DDC80-26B3-47A4-9ADE-3084BFC1EF31}"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
        <p:nvSpPr>
          <p:cNvPr id="39938" name="幻灯片图像占位符 806913"/>
          <p:cNvSpPr>
            <a:spLocks noGrp="1" noRot="1" noChangeAspect="1"/>
          </p:cNvSpPr>
          <p:nvPr>
            <p:ph type="sldImg" idx="4294967295"/>
          </p:nvPr>
        </p:nvSpPr>
        <p:spPr>
          <a:xfrm>
            <a:off x="381000" y="685800"/>
            <a:ext cx="6096000" cy="3429000"/>
          </a:xfrm>
          <a:prstGeom prst="rect">
            <a:avLst/>
          </a:prstGeom>
          <a:noFill/>
          <a:ln>
            <a:round/>
          </a:ln>
        </p:spPr>
      </p:sp>
      <p:sp>
        <p:nvSpPr>
          <p:cNvPr id="39939" name="文本占位符 806914"/>
          <p:cNvSpPr>
            <a:spLocks noGrp="1"/>
          </p:cNvSpPr>
          <p:nvPr>
            <p:ph type="body" idx="4294967295"/>
          </p:nvPr>
        </p:nvSpPr>
        <p:spPr>
          <a:xfrm>
            <a:off x="685800" y="4343400"/>
            <a:ext cx="5486400" cy="4114800"/>
          </a:xfrm>
          <a:prstGeom prst="rect">
            <a:avLst/>
          </a:prstGeom>
          <a:noFill/>
          <a:ln>
            <a:miter lim="800000"/>
          </a:ln>
        </p:spPr>
        <p:txBody>
          <a:bodyPr anchor="t" anchorCtr="0"/>
          <a:lstStyle>
            <a:lvl1pPr marL="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5pPr>
          </a:lstStyle>
          <a:p>
            <a:pPr lvl="0"/>
            <a:endParaRPr 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灯片编号占位符 1"/>
          <p:cNvSpPr>
            <a:spLocks noGrp="1"/>
          </p:cNvSpPr>
          <p:nvPr>
            <p:ph type="sldNum"/>
          </p:nvPr>
        </p:nvSpPr>
        <p:spPr>
          <a:xfrm>
            <a:off x="3884612" y="8685212"/>
            <a:ext cx="2971800" cy="457200"/>
          </a:xfrm>
          <a:prstGeom prst="rect">
            <a:avLst/>
          </a:prstGeom>
          <a:noFill/>
          <a:ln>
            <a:noFill/>
            <a:miter lim="800000"/>
          </a:ln>
        </p:spPr>
        <p:txBody>
          <a:bodyPr anchor="b"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r"/>
            <a:fld id="{757DDC80-26B3-47A4-9ADE-3084BFC1EF31}"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
        <p:nvSpPr>
          <p:cNvPr id="39938" name="幻灯片图像占位符 806913"/>
          <p:cNvSpPr>
            <a:spLocks noGrp="1" noRot="1" noChangeAspect="1"/>
          </p:cNvSpPr>
          <p:nvPr>
            <p:ph type="sldImg" idx="4294967295"/>
          </p:nvPr>
        </p:nvSpPr>
        <p:spPr>
          <a:xfrm>
            <a:off x="381000" y="685800"/>
            <a:ext cx="6096000" cy="3429000"/>
          </a:xfrm>
          <a:prstGeom prst="rect">
            <a:avLst/>
          </a:prstGeom>
          <a:noFill/>
          <a:ln>
            <a:round/>
          </a:ln>
        </p:spPr>
      </p:sp>
      <p:sp>
        <p:nvSpPr>
          <p:cNvPr id="39939" name="文本占位符 806914"/>
          <p:cNvSpPr>
            <a:spLocks noGrp="1"/>
          </p:cNvSpPr>
          <p:nvPr>
            <p:ph type="body" idx="4294967295"/>
          </p:nvPr>
        </p:nvSpPr>
        <p:spPr>
          <a:xfrm>
            <a:off x="685800" y="4343400"/>
            <a:ext cx="5486400" cy="4114800"/>
          </a:xfrm>
          <a:prstGeom prst="rect">
            <a:avLst/>
          </a:prstGeom>
          <a:noFill/>
          <a:ln>
            <a:miter lim="800000"/>
          </a:ln>
        </p:spPr>
        <p:txBody>
          <a:bodyPr anchor="t" anchorCtr="0"/>
          <a:lstStyle>
            <a:lvl1pPr marL="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5pPr>
          </a:lstStyle>
          <a:p>
            <a:pPr lvl="0"/>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txBox="1">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8" name="正文"/>
          <p:cNvSpPr txBox="1">
            <a:spLocks noGrp="1"/>
          </p:cNvSpPr>
          <p:nvPr>
            <p:ph idx="2"/>
            <p:custDataLst>
              <p:tags r:id="rId2"/>
            </p:custDataLst>
          </p:nvPr>
        </p:nvSpPr>
        <p:spPr>
          <a:xfrm>
            <a:off x="456300" y="1117800"/>
            <a:ext cx="8226900" cy="3569400"/>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900"/>
              </a:spcBef>
              <a:spcAft>
                <a:spcPts val="0"/>
              </a:spcAft>
              <a:buClr>
                <a:schemeClr val="accent1"/>
              </a:buClr>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lumMod val="75000"/>
                    <a:lumOff val="25000"/>
                  </a:schemeClr>
                </a:solidFill>
                <a:uFillTx/>
                <a:latin typeface="+mn-ea"/>
                <a:ea typeface="+mn-ea"/>
                <a:cs typeface="MiSans" panose="00000500000000000000" pitchFamily="2"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65000"/>
                    <a:lumOff val="35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65000"/>
                    <a:lumOff val="35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65000"/>
                    <a:lumOff val="35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spcBef>
                <a:spcPts val="1200"/>
              </a:spcBef>
              <a:spcAft>
                <a:spcPts val="0"/>
              </a:spcAft>
              <a:buClr>
                <a:schemeClr val="accent1"/>
              </a:buClr>
            </a:pPr>
            <a:r>
              <a:rPr>
                <a:sym typeface="+mn-ea"/>
              </a:rPr>
              <a:t>单击此处编辑母版文本样式</a:t>
            </a:r>
            <a:endParaRPr>
              <a:sym typeface="+mn-ea"/>
            </a:endParaRPr>
          </a:p>
          <a:p>
            <a:pPr lvl="1">
              <a:spcBef>
                <a:spcPts val="1200"/>
              </a:spcBef>
              <a:spcAft>
                <a:spcPts val="0"/>
              </a:spcAft>
              <a:buClr>
                <a:schemeClr val="accent1"/>
              </a:buClr>
            </a:pPr>
            <a:r>
              <a:rPr>
                <a:sym typeface="+mn-ea"/>
              </a:rPr>
              <a:t>第二级</a:t>
            </a:r>
            <a:endParaRPr>
              <a:sym typeface="+mn-ea"/>
            </a:endParaRPr>
          </a:p>
          <a:p>
            <a:pPr lvl="2">
              <a:spcBef>
                <a:spcPts val="1200"/>
              </a:spcBef>
              <a:spcAft>
                <a:spcPts val="0"/>
              </a:spcAft>
              <a:buClr>
                <a:schemeClr val="accent1"/>
              </a:buClr>
            </a:pPr>
            <a:r>
              <a:rPr>
                <a:sym typeface="+mn-ea"/>
              </a:rPr>
              <a:t>第三级</a:t>
            </a:r>
            <a:endParaRPr>
              <a:sym typeface="+mn-ea"/>
            </a:endParaRPr>
          </a:p>
          <a:p>
            <a:pPr lvl="3">
              <a:spcBef>
                <a:spcPts val="1200"/>
              </a:spcBef>
              <a:spcAft>
                <a:spcPts val="0"/>
              </a:spcAft>
              <a:buClr>
                <a:schemeClr val="accent1"/>
              </a:buClr>
            </a:pPr>
            <a:r>
              <a:rPr>
                <a:sym typeface="+mn-ea"/>
              </a:rPr>
              <a:t>第四级</a:t>
            </a:r>
            <a:endParaRPr>
              <a:sym typeface="+mn-ea"/>
            </a:endParaRPr>
          </a:p>
          <a:p>
            <a:pPr lvl="4">
              <a:spcBef>
                <a:spcPts val="1200"/>
              </a:spcBef>
              <a:spcAft>
                <a:spcPts val="0"/>
              </a:spcAft>
              <a:buClr>
                <a:schemeClr val="accent1"/>
              </a:buClr>
            </a:pPr>
            <a:r>
              <a:rPr>
                <a:sym typeface="+mn-ea"/>
              </a:rPr>
              <a:t>第五级</a:t>
            </a:r>
            <a:endParaRPr>
              <a:sym typeface="+mn-ea"/>
            </a:endParaRPr>
          </a:p>
        </p:txBody>
      </p:sp>
      <p:sp>
        <p:nvSpPr>
          <p:cNvPr id="7" name="标题"/>
          <p:cNvSpPr txBox="1">
            <a:spLocks noGrp="1"/>
          </p:cNvSpPr>
          <p:nvPr>
            <p:ph type="title" idx="1"/>
            <p:custDataLst>
              <p:tags r:id="rId3"/>
            </p:custDataLst>
          </p:nvPr>
        </p:nvSpPr>
        <p:spPr>
          <a:xfrm>
            <a:off x="456300" y="456300"/>
            <a:ext cx="8226900" cy="5292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2700" b="0" i="0" u="none" strike="noStrike" kern="1200" cap="none" spc="300" normalizeH="0" baseline="0" noProof="1" dirty="0">
                <a:ln>
                  <a:noFill/>
                  <a:prstDash val="sysDot"/>
                </a:ln>
                <a:solidFill>
                  <a:schemeClr val="accent1"/>
                </a:solidFill>
                <a:latin typeface="+mj-lt"/>
                <a:ea typeface="+mj-lt"/>
                <a:cs typeface="MiSans" panose="00000500000000000000" pitchFamily="2" charset="-122"/>
              </a:defRPr>
            </a:lvl1pPr>
          </a:lstStyle>
          <a:p>
            <a:pPr lvl="0" algn="ctr"/>
            <a:r>
              <a:rPr>
                <a:sym typeface="+mn-ea"/>
              </a:rPr>
              <a:t>单击此处编辑母版标题样式</a:t>
            </a:r>
            <a:endParaRPr>
              <a:sym typeface="+mn-ea"/>
            </a:endParaRPr>
          </a:p>
        </p:txBody>
      </p:sp>
      <p:sp>
        <p:nvSpPr>
          <p:cNvPr id="4" name="日期占位符 3"/>
          <p:cNvSpPr>
            <a:spLocks noGrp="1"/>
          </p:cNvSpPr>
          <p:nvPr>
            <p:ph type="dt" sz="half" idx="10"/>
            <p:custDataLst>
              <p:tags r:id="rId4"/>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087000" y="4735800"/>
            <a:ext cx="2970000" cy="237600"/>
          </a:xfrm>
        </p:spPr>
        <p:txBody>
          <a:bodyPr/>
          <a:lstStyle/>
          <a:p>
            <a:endParaRPr lang="zh-CN" altLang="en-US" dirty="0"/>
          </a:p>
        </p:txBody>
      </p:sp>
      <p:sp>
        <p:nvSpPr>
          <p:cNvPr id="6" name="灯片编号占位符 5"/>
          <p:cNvSpPr>
            <a:spLocks noGrp="1"/>
          </p:cNvSpPr>
          <p:nvPr>
            <p:ph type="sldNum" sz="quarter" idx="12"/>
            <p:custDataLst>
              <p:tags r:id="rId6"/>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10" name="正文"/>
          <p:cNvSpPr txBox="1">
            <a:spLocks noGrp="1"/>
          </p:cNvSpPr>
          <p:nvPr>
            <p:ph idx="3"/>
            <p:custDataLst>
              <p:tags r:id="rId2"/>
            </p:custDataLst>
          </p:nvPr>
        </p:nvSpPr>
        <p:spPr>
          <a:xfrm>
            <a:off x="4800604" y="1117768"/>
            <a:ext cx="3882600" cy="3569427"/>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lumMod val="75000"/>
                    <a:lumOff val="25000"/>
                  </a:schemeClr>
                </a:solidFill>
                <a:uFillTx/>
                <a:latin typeface="+mn-ea"/>
                <a:ea typeface="+mn-ea"/>
                <a:cs typeface="MiSans" panose="00000500000000000000" pitchFamily="2"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65000"/>
                    <a:lumOff val="35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65000"/>
                    <a:lumOff val="35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65000"/>
                    <a:lumOff val="35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3"/>
            </p:custDataLst>
          </p:nvPr>
        </p:nvSpPr>
        <p:spPr>
          <a:xfrm>
            <a:off x="456300" y="1117768"/>
            <a:ext cx="3882600" cy="3569427"/>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lumMod val="75000"/>
                    <a:lumOff val="25000"/>
                  </a:schemeClr>
                </a:solidFill>
                <a:uFillTx/>
                <a:latin typeface="+mn-ea"/>
                <a:ea typeface="+mn-ea"/>
                <a:cs typeface="MiSans" panose="00000500000000000000" pitchFamily="2"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65000"/>
                    <a:lumOff val="35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65000"/>
                    <a:lumOff val="35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65000"/>
                    <a:lumOff val="35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4"/>
            </p:custDataLst>
          </p:nvPr>
        </p:nvSpPr>
        <p:spPr>
          <a:xfrm>
            <a:off x="456300" y="456300"/>
            <a:ext cx="8226900" cy="529200"/>
          </a:xfrm>
          <a:prstGeom prst="rect">
            <a:avLst/>
          </a:prstGeom>
          <a:noFill/>
          <a:ln>
            <a:noFill/>
            <a:prstDash val="sysDash"/>
          </a:ln>
        </p:spPr>
        <p:txBody>
          <a:bodyPr wrap="square" rtlCol="0">
            <a:normAutofit/>
          </a:bodyPr>
          <a:lstStyle>
            <a:defPPr>
              <a:defRPr lang="zh-CN"/>
            </a:defPPr>
            <a:lvl1pPr marL="0" marR="0" algn="ctr" defTabSz="914400" rtl="0" eaLnBrk="1" fontAlgn="auto" latinLnBrk="0" hangingPunct="1">
              <a:lnSpc>
                <a:spcPct val="100000"/>
              </a:lnSpc>
              <a:buClrTx/>
              <a:buSzTx/>
              <a:buFontTx/>
              <a:buNone/>
              <a:defRPr kumimoji="0" lang="zh-CN" altLang="en-US" sz="2700" b="0" i="0" u="none" strike="noStrike" kern="1200" cap="none" spc="300" normalizeH="0" baseline="0" noProof="1" dirty="0">
                <a:ln>
                  <a:noFill/>
                  <a:prstDash val="sysDot"/>
                </a:ln>
                <a:solidFill>
                  <a:schemeClr val="accent1"/>
                </a:solidFill>
                <a:latin typeface="+mj-lt"/>
                <a:ea typeface="+mj-lt"/>
                <a:cs typeface="MiSans" panose="00000500000000000000" pitchFamily="2" charset="-122"/>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5"/>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87000" y="4735800"/>
            <a:ext cx="2970000" cy="237600"/>
          </a:xfrm>
        </p:spPr>
        <p:txBody>
          <a:bodyPr/>
          <a:lstStyle/>
          <a:p>
            <a:endParaRPr lang="zh-CN" altLang="en-US" dirty="0"/>
          </a:p>
        </p:txBody>
      </p:sp>
      <p:sp>
        <p:nvSpPr>
          <p:cNvPr id="7" name="灯片编号占位符 6"/>
          <p:cNvSpPr>
            <a:spLocks noGrp="1"/>
          </p:cNvSpPr>
          <p:nvPr>
            <p:ph type="sldNum" sz="quarter" idx="12"/>
            <p:custDataLst>
              <p:tags r:id="rId7"/>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14" name="正文"/>
          <p:cNvSpPr txBox="1">
            <a:spLocks noGrp="1"/>
          </p:cNvSpPr>
          <p:nvPr>
            <p:ph idx="5"/>
            <p:custDataLst>
              <p:tags r:id="rId2"/>
            </p:custDataLst>
          </p:nvPr>
        </p:nvSpPr>
        <p:spPr>
          <a:xfrm>
            <a:off x="4676400" y="1390500"/>
            <a:ext cx="4006800" cy="3296700"/>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lumMod val="75000"/>
                    <a:lumOff val="25000"/>
                  </a:schemeClr>
                </a:solidFill>
                <a:uFillTx/>
                <a:latin typeface="+mn-ea"/>
                <a:ea typeface="+mn-ea"/>
                <a:cs typeface="MiSans" panose="00000500000000000000" pitchFamily="2"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65000"/>
                    <a:lumOff val="35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65000"/>
                    <a:lumOff val="35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65000"/>
                    <a:lumOff val="35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3" name="标题"/>
          <p:cNvSpPr txBox="1">
            <a:spLocks noGrp="1"/>
          </p:cNvSpPr>
          <p:nvPr>
            <p:ph type="title" idx="4"/>
            <p:custDataLst>
              <p:tags r:id="rId3"/>
            </p:custDataLst>
          </p:nvPr>
        </p:nvSpPr>
        <p:spPr>
          <a:xfrm>
            <a:off x="4676400" y="1071900"/>
            <a:ext cx="4006800" cy="29908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1500" b="0" i="0" u="none" strike="noStrike" kern="1200" cap="none" spc="0" normalizeH="0" baseline="0" noProof="1" dirty="0">
                <a:solidFill>
                  <a:schemeClr val="tx1">
                    <a:lumMod val="75000"/>
                    <a:lumOff val="25000"/>
                  </a:schemeClr>
                </a:solidFill>
                <a:latin typeface="+mj-lt"/>
                <a:ea typeface="+mj-lt"/>
                <a:cs typeface="MiSans" panose="00000500000000000000" pitchFamily="2" charset="-122"/>
              </a:defRPr>
            </a:lvl1pPr>
          </a:lstStyle>
          <a:p>
            <a:pPr lvl="0"/>
            <a:r>
              <a:rPr>
                <a:sym typeface="+mn-ea"/>
              </a:rPr>
              <a:t>单击此处编辑母版标题样式</a:t>
            </a:r>
            <a:endParaRPr>
              <a:sym typeface="+mn-ea"/>
            </a:endParaRPr>
          </a:p>
        </p:txBody>
      </p:sp>
      <p:sp>
        <p:nvSpPr>
          <p:cNvPr id="12" name="正文"/>
          <p:cNvSpPr txBox="1">
            <a:spLocks noGrp="1"/>
          </p:cNvSpPr>
          <p:nvPr>
            <p:ph idx="3"/>
            <p:custDataLst>
              <p:tags r:id="rId4"/>
            </p:custDataLst>
          </p:nvPr>
        </p:nvSpPr>
        <p:spPr>
          <a:xfrm>
            <a:off x="456300" y="1390500"/>
            <a:ext cx="4006800" cy="3296700"/>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lumMod val="75000"/>
                    <a:lumOff val="25000"/>
                  </a:schemeClr>
                </a:solidFill>
                <a:uFillTx/>
                <a:latin typeface="+mn-ea"/>
                <a:ea typeface="+mn-ea"/>
                <a:cs typeface="MiSans" panose="00000500000000000000" pitchFamily="2"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65000"/>
                    <a:lumOff val="35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65000"/>
                    <a:lumOff val="35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65000"/>
                    <a:lumOff val="35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1" name="标题"/>
          <p:cNvSpPr txBox="1">
            <a:spLocks noGrp="1"/>
          </p:cNvSpPr>
          <p:nvPr>
            <p:ph type="title" idx="2"/>
            <p:custDataLst>
              <p:tags r:id="rId5"/>
            </p:custDataLst>
          </p:nvPr>
        </p:nvSpPr>
        <p:spPr>
          <a:xfrm>
            <a:off x="456300" y="1071900"/>
            <a:ext cx="4006800" cy="299085"/>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1500" b="0" i="0" u="none" strike="noStrike" kern="1200" cap="none" spc="0" normalizeH="0" baseline="0" noProof="1">
                <a:solidFill>
                  <a:schemeClr val="tx1">
                    <a:lumMod val="75000"/>
                    <a:lumOff val="25000"/>
                  </a:schemeClr>
                </a:solidFill>
                <a:latin typeface="+mj-lt"/>
                <a:ea typeface="+mj-lt"/>
                <a:cs typeface="MiSans" panose="00000500000000000000" pitchFamily="2" charset="-122"/>
              </a:defRPr>
            </a:lvl1pPr>
          </a:lstStyle>
          <a:p>
            <a:pPr lvl="0"/>
            <a:r>
              <a:rPr>
                <a:sym typeface="+mn-ea"/>
              </a:rPr>
              <a:t>单击此处编辑母版标题样式</a:t>
            </a:r>
            <a:endParaRPr>
              <a:sym typeface="+mn-ea"/>
            </a:endParaRPr>
          </a:p>
        </p:txBody>
      </p:sp>
      <p:sp>
        <p:nvSpPr>
          <p:cNvPr id="10" name="标题"/>
          <p:cNvSpPr txBox="1">
            <a:spLocks noGrp="1"/>
          </p:cNvSpPr>
          <p:nvPr>
            <p:ph type="title" idx="1"/>
            <p:custDataLst>
              <p:tags r:id="rId6"/>
            </p:custDataLst>
          </p:nvPr>
        </p:nvSpPr>
        <p:spPr>
          <a:xfrm>
            <a:off x="456300" y="456300"/>
            <a:ext cx="8226900" cy="529200"/>
          </a:xfrm>
          <a:prstGeom prst="rect">
            <a:avLst/>
          </a:prstGeom>
          <a:noFill/>
          <a:ln>
            <a:noFill/>
            <a:prstDash val="sysDash"/>
          </a:ln>
        </p:spPr>
        <p:txBody>
          <a:bodyPr wrap="square" rtlCol="0">
            <a:normAutofit/>
          </a:bodyPr>
          <a:lstStyle>
            <a:defPPr>
              <a:defRPr lang="zh-CN"/>
            </a:defPPr>
            <a:lvl1pPr marL="0" marR="0" algn="ctr" defTabSz="914400" rtl="0" eaLnBrk="1" fontAlgn="auto" latinLnBrk="0" hangingPunct="1">
              <a:lnSpc>
                <a:spcPct val="100000"/>
              </a:lnSpc>
              <a:buClrTx/>
              <a:buSzTx/>
              <a:buFontTx/>
              <a:buNone/>
              <a:defRPr kumimoji="0" lang="zh-CN" altLang="en-US" sz="2700" b="0" i="0" u="none" strike="noStrike" kern="1200" cap="none" spc="300" normalizeH="0" baseline="0" noProof="1" dirty="0">
                <a:ln>
                  <a:noFill/>
                  <a:prstDash val="sysDot"/>
                </a:ln>
                <a:solidFill>
                  <a:schemeClr val="accent1"/>
                </a:solidFill>
                <a:latin typeface="+mj-lt"/>
                <a:ea typeface="+mj-lt"/>
                <a:cs typeface="MiSans" panose="00000500000000000000" pitchFamily="2" charset="-122"/>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7"/>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3087000" y="4735800"/>
            <a:ext cx="2970000" cy="237600"/>
          </a:xfrm>
        </p:spPr>
        <p:txBody>
          <a:bodyPr/>
          <a:lstStyle/>
          <a:p>
            <a:endParaRPr lang="zh-CN" altLang="en-US" dirty="0"/>
          </a:p>
        </p:txBody>
      </p:sp>
      <p:sp>
        <p:nvSpPr>
          <p:cNvPr id="9" name="灯片编号占位符 8"/>
          <p:cNvSpPr>
            <a:spLocks noGrp="1"/>
          </p:cNvSpPr>
          <p:nvPr>
            <p:ph type="sldNum" sz="quarter" idx="12"/>
            <p:custDataLst>
              <p:tags r:id="rId9"/>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3087000" y="4735800"/>
            <a:ext cx="2970000" cy="237600"/>
          </a:xfrm>
        </p:spPr>
        <p:txBody>
          <a:bodyPr/>
          <a:lstStyle/>
          <a:p>
            <a:endParaRPr lang="zh-CN" altLang="en-US" dirty="0"/>
          </a:p>
        </p:txBody>
      </p:sp>
      <p:sp>
        <p:nvSpPr>
          <p:cNvPr id="5" name="灯片编号占位符 4"/>
          <p:cNvSpPr>
            <a:spLocks noGrp="1"/>
          </p:cNvSpPr>
          <p:nvPr>
            <p:ph type="sldNum" sz="quarter" idx="12"/>
            <p:custDataLst>
              <p:tags r:id="rId4"/>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
        <p:nvSpPr>
          <p:cNvPr id="12" name="圆角矩形 11"/>
          <p:cNvSpPr/>
          <p:nvPr userDrawn="1">
            <p:custDataLst>
              <p:tags r:id="rId5"/>
            </p:custDataLst>
          </p:nvPr>
        </p:nvSpPr>
        <p:spPr>
          <a:xfrm>
            <a:off x="0" y="-6350"/>
            <a:ext cx="9144000" cy="575310"/>
          </a:xfrm>
          <a:prstGeom prst="roundRect">
            <a:avLst/>
          </a:prstGeom>
          <a:gradFill>
            <a:gsLst>
              <a:gs pos="0">
                <a:srgbClr val="CFF9AE"/>
              </a:gs>
              <a:gs pos="90000">
                <a:srgbClr val="49E7CE"/>
              </a:gs>
            </a:gsLst>
            <a:path path="circle">
              <a:fillToRect l="100000" t="100000"/>
            </a:path>
            <a:tileRect r="-100000" b="-100000"/>
          </a:gradFill>
          <a:ln>
            <a:solidFill>
              <a:schemeClr val="accent2">
                <a:lumMod val="20000"/>
                <a:lumOff val="80000"/>
              </a:schemeClr>
            </a:solidFill>
          </a:ln>
        </p:spPr>
        <p:style>
          <a:lnRef idx="0">
            <a:srgbClr val="FFFFFF"/>
          </a:lnRef>
          <a:fillRef idx="1">
            <a:schemeClr val="accent1"/>
          </a:fillRef>
          <a:effectRef idx="0">
            <a:srgbClr val="FFFFFF"/>
          </a:effectRef>
          <a:fontRef idx="minor">
            <a:schemeClr val="dk1"/>
          </a:fontRef>
        </p:style>
        <p:txBody>
          <a:bodyPr rtlCol="0" anchor="ctr"/>
          <a:lstStyle/>
          <a:p>
            <a:pPr algn="ctr"/>
            <a:endParaRPr lang="zh-CN" altLang="en-US">
              <a:solidFill>
                <a:schemeClr val="tx1"/>
              </a:solidFill>
            </a:endParaRPr>
          </a:p>
        </p:txBody>
      </p:sp>
      <p:sp>
        <p:nvSpPr>
          <p:cNvPr id="24" name="流程图: 摘录 23"/>
          <p:cNvSpPr/>
          <p:nvPr userDrawn="1">
            <p:custDataLst>
              <p:tags r:id="rId6"/>
            </p:custDataLst>
          </p:nvPr>
        </p:nvSpPr>
        <p:spPr>
          <a:xfrm rot="5400000">
            <a:off x="46990" y="92075"/>
            <a:ext cx="414020" cy="377825"/>
          </a:xfrm>
          <a:prstGeom prst="flowChartExtract">
            <a:avLst/>
          </a:prstGeom>
          <a:gradFill>
            <a:gsLst>
              <a:gs pos="0">
                <a:srgbClr val="CFF9AE"/>
              </a:gs>
              <a:gs pos="90000">
                <a:srgbClr val="49E7CE"/>
              </a:gs>
            </a:gsLst>
            <a:path path="circle">
              <a:fillToRect l="100000" t="100000"/>
            </a:path>
            <a:tileRect r="-100000" b="-100000"/>
          </a:gra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25" name="流程图: 摘录 24"/>
          <p:cNvSpPr/>
          <p:nvPr userDrawn="1">
            <p:custDataLst>
              <p:tags r:id="rId7"/>
            </p:custDataLst>
          </p:nvPr>
        </p:nvSpPr>
        <p:spPr>
          <a:xfrm rot="5400000">
            <a:off x="248920" y="92075"/>
            <a:ext cx="414020" cy="377825"/>
          </a:xfrm>
          <a:prstGeom prst="flowChartExtract">
            <a:avLst/>
          </a:prstGeom>
          <a:gradFill>
            <a:gsLst>
              <a:gs pos="0">
                <a:srgbClr val="CFF9AE"/>
              </a:gs>
              <a:gs pos="90000">
                <a:srgbClr val="49E7CE"/>
              </a:gs>
            </a:gsLst>
            <a:path path="circle">
              <a:fillToRect l="100000" t="100000"/>
            </a:path>
            <a:tileRect r="-100000" b="-100000"/>
          </a:gra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dirty="0"/>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
        <p:nvSpPr>
          <p:cNvPr id="12" name="圆角矩形 11"/>
          <p:cNvSpPr/>
          <p:nvPr userDrawn="1">
            <p:custDataLst>
              <p:tags r:id="rId5"/>
            </p:custDataLst>
          </p:nvPr>
        </p:nvSpPr>
        <p:spPr>
          <a:xfrm>
            <a:off x="0" y="-6350"/>
            <a:ext cx="9144000" cy="575310"/>
          </a:xfrm>
          <a:prstGeom prst="roundRect">
            <a:avLst/>
          </a:prstGeom>
          <a:gradFill>
            <a:gsLst>
              <a:gs pos="0">
                <a:srgbClr val="CFF9AE"/>
              </a:gs>
              <a:gs pos="90000">
                <a:srgbClr val="49E7CE"/>
              </a:gs>
            </a:gsLst>
            <a:path path="circle">
              <a:fillToRect l="100000" t="100000"/>
            </a:path>
            <a:tileRect r="-100000" b="-100000"/>
          </a:gradFill>
          <a:ln>
            <a:solidFill>
              <a:schemeClr val="accent2">
                <a:lumMod val="20000"/>
                <a:lumOff val="80000"/>
              </a:schemeClr>
            </a:solidFill>
          </a:ln>
        </p:spPr>
        <p:style>
          <a:lnRef idx="0">
            <a:srgbClr val="FFFFFF"/>
          </a:lnRef>
          <a:fillRef idx="1">
            <a:schemeClr val="accent1"/>
          </a:fillRef>
          <a:effectRef idx="0">
            <a:srgbClr val="FFFFFF"/>
          </a:effectRef>
          <a:fontRef idx="minor">
            <a:schemeClr val="dk1"/>
          </a:fontRef>
        </p:style>
        <p:txBody>
          <a:bodyPr rtlCol="0" anchor="ctr"/>
          <a:lstStyle/>
          <a:p>
            <a:pPr algn="ctr"/>
            <a:endParaRPr lang="zh-CN" altLang="en-US">
              <a:solidFill>
                <a:schemeClr val="tx1"/>
              </a:solidFill>
            </a:endParaRPr>
          </a:p>
        </p:txBody>
      </p:sp>
      <p:sp>
        <p:nvSpPr>
          <p:cNvPr id="24" name="流程图: 摘录 23"/>
          <p:cNvSpPr/>
          <p:nvPr userDrawn="1">
            <p:custDataLst>
              <p:tags r:id="rId6"/>
            </p:custDataLst>
          </p:nvPr>
        </p:nvSpPr>
        <p:spPr>
          <a:xfrm rot="5400000">
            <a:off x="46990" y="92075"/>
            <a:ext cx="414020" cy="377825"/>
          </a:xfrm>
          <a:prstGeom prst="flowChartExtract">
            <a:avLst/>
          </a:prstGeom>
          <a:gradFill>
            <a:gsLst>
              <a:gs pos="0">
                <a:srgbClr val="CFF9AE"/>
              </a:gs>
              <a:gs pos="90000">
                <a:srgbClr val="49E7CE"/>
              </a:gs>
            </a:gsLst>
            <a:path path="circle">
              <a:fillToRect l="100000" t="100000"/>
            </a:path>
            <a:tileRect r="-100000" b="-100000"/>
          </a:gra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25" name="流程图: 摘录 24"/>
          <p:cNvSpPr/>
          <p:nvPr userDrawn="1">
            <p:custDataLst>
              <p:tags r:id="rId7"/>
            </p:custDataLst>
          </p:nvPr>
        </p:nvSpPr>
        <p:spPr>
          <a:xfrm rot="5400000">
            <a:off x="248920" y="92075"/>
            <a:ext cx="414020" cy="377825"/>
          </a:xfrm>
          <a:prstGeom prst="flowChartExtract">
            <a:avLst/>
          </a:prstGeom>
          <a:gradFill>
            <a:gsLst>
              <a:gs pos="0">
                <a:srgbClr val="CFF9AE"/>
              </a:gs>
              <a:gs pos="90000">
                <a:srgbClr val="49E7CE"/>
              </a:gs>
            </a:gsLst>
            <a:path path="circle">
              <a:fillToRect l="100000" t="100000"/>
            </a:path>
            <a:tileRect r="-100000" b="-100000"/>
          </a:gra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sp>
        <p:nvSpPr>
          <p:cNvPr id="7" name="正文"/>
          <p:cNvSpPr txBox="1">
            <a:spLocks noGrp="1"/>
          </p:cNvSpPr>
          <p:nvPr>
            <p:ph idx="1"/>
            <p:custDataLst>
              <p:tags r:id="rId2"/>
            </p:custDataLst>
          </p:nvPr>
        </p:nvSpPr>
        <p:spPr>
          <a:xfrm>
            <a:off x="521970" y="270034"/>
            <a:ext cx="8101489" cy="4363403"/>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lumMod val="75000"/>
                    <a:lumOff val="25000"/>
                  </a:schemeClr>
                </a:solidFill>
                <a:uFillTx/>
                <a:latin typeface="+mn-ea"/>
                <a:ea typeface="+mn-ea"/>
                <a:cs typeface="MiSans" panose="00000500000000000000" pitchFamily="2"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65000"/>
                    <a:lumOff val="35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65000"/>
                    <a:lumOff val="35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65000"/>
                    <a:lumOff val="35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a:xfrm>
            <a:off x="3087000" y="4735800"/>
            <a:ext cx="2970000" cy="237600"/>
          </a:xfrm>
        </p:spPr>
        <p:txBody>
          <a:bodyPr/>
          <a:lstStyle/>
          <a:p>
            <a:endParaRPr lang="zh-CN" altLang="en-US" dirty="0"/>
          </a:p>
        </p:txBody>
      </p:sp>
      <p:sp>
        <p:nvSpPr>
          <p:cNvPr id="6" name="灯片编号占位符 5"/>
          <p:cNvSpPr>
            <a:spLocks noGrp="1"/>
          </p:cNvSpPr>
          <p:nvPr>
            <p:ph type="sldNum" sz="quarter" idx="12"/>
            <p:custDataLst>
              <p:tags r:id="rId5"/>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sp>
        <p:nvSpPr>
          <p:cNvPr id="7" name="副标题"/>
          <p:cNvSpPr txBox="1">
            <a:spLocks noGrp="1"/>
          </p:cNvSpPr>
          <p:nvPr>
            <p:ph type="body" idx="2" hasCustomPrompt="1"/>
            <p:custDataLst>
              <p:tags r:id="rId2"/>
            </p:custDataLst>
          </p:nvPr>
        </p:nvSpPr>
        <p:spPr>
          <a:xfrm>
            <a:off x="521970" y="976313"/>
            <a:ext cx="8099316" cy="304165"/>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1500" b="0" i="0" u="none" strike="noStrike" kern="1200" cap="none" spc="300" normalizeH="0" baseline="0" noProof="1" dirty="0">
                <a:solidFill>
                  <a:schemeClr val="tx1">
                    <a:lumMod val="75000"/>
                    <a:lumOff val="25000"/>
                  </a:schemeClr>
                </a:solidFill>
                <a:latin typeface="+mj-ea"/>
                <a:ea typeface="+mj-ea"/>
                <a:cs typeface="MiSans" panose="00000500000000000000" pitchFamily="2" charset="-122"/>
              </a:defRPr>
            </a:lvl1pPr>
          </a:lstStyle>
          <a:p>
            <a:pPr lvl="0" algn="ctr"/>
            <a:r>
              <a:rPr dirty="0">
                <a:sym typeface="+mn-ea"/>
              </a:rPr>
              <a:t>单击此处编辑母版副标题样式</a:t>
            </a:r>
            <a:endParaRPr dirty="0">
              <a:sym typeface="+mn-ea"/>
            </a:endParaRPr>
          </a:p>
        </p:txBody>
      </p:sp>
      <p:sp>
        <p:nvSpPr>
          <p:cNvPr id="6" name="标题"/>
          <p:cNvSpPr txBox="1">
            <a:spLocks noGrp="1"/>
          </p:cNvSpPr>
          <p:nvPr>
            <p:ph type="title" idx="1"/>
            <p:custDataLst>
              <p:tags r:id="rId3"/>
            </p:custDataLst>
          </p:nvPr>
        </p:nvSpPr>
        <p:spPr>
          <a:xfrm>
            <a:off x="456300" y="456300"/>
            <a:ext cx="8226900" cy="529200"/>
          </a:xfrm>
          <a:prstGeom prst="rect">
            <a:avLst/>
          </a:prstGeom>
          <a:noFill/>
          <a:ln>
            <a:noFill/>
            <a:prstDash val="sysDash"/>
          </a:ln>
        </p:spPr>
        <p:txBody>
          <a:bodyPr wrap="square" rtlCol="0">
            <a:normAutofit/>
          </a:bodyPr>
          <a:lstStyle>
            <a:defPPr>
              <a:defRPr lang="zh-CN"/>
            </a:defPPr>
            <a:lvl1pPr marL="0" marR="0" algn="ctr" defTabSz="914400" rtl="0" eaLnBrk="1" fontAlgn="auto" latinLnBrk="0" hangingPunct="1">
              <a:lnSpc>
                <a:spcPct val="100000"/>
              </a:lnSpc>
              <a:buClrTx/>
              <a:buSzTx/>
              <a:buFontTx/>
              <a:buNone/>
              <a:defRPr kumimoji="0" lang="zh-CN" altLang="en-US" sz="2700" b="0" i="0" u="none" strike="noStrike" kern="1200" cap="none" spc="300" normalizeH="0" baseline="0" noProof="1" dirty="0">
                <a:ln>
                  <a:noFill/>
                  <a:prstDash val="sysDot"/>
                </a:ln>
                <a:solidFill>
                  <a:schemeClr val="accent1"/>
                </a:solidFill>
                <a:latin typeface="+mj-lt"/>
                <a:ea typeface="+mj-lt"/>
                <a:cs typeface="MiSans" panose="00000500000000000000" pitchFamily="2" charset="-122"/>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4"/>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a:xfrm>
            <a:off x="3087000" y="4735800"/>
            <a:ext cx="2970000" cy="237600"/>
          </a:xfrm>
        </p:spPr>
        <p:txBody>
          <a:bodyPr/>
          <a:lstStyle/>
          <a:p>
            <a:endParaRPr lang="zh-CN" altLang="en-US" dirty="0"/>
          </a:p>
        </p:txBody>
      </p:sp>
      <p:sp>
        <p:nvSpPr>
          <p:cNvPr id="5" name="灯片编号占位符 4"/>
          <p:cNvSpPr>
            <a:spLocks noGrp="1"/>
          </p:cNvSpPr>
          <p:nvPr>
            <p:ph type="sldNum" sz="quarter" idx="12"/>
            <p:custDataLst>
              <p:tags r:id="rId6"/>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2" name="矩形: 圆角 4"/>
          <p:cNvSpPr/>
          <p:nvPr>
            <p:custDataLst>
              <p:tags r:id="rId2"/>
            </p:custDataLst>
          </p:nvPr>
        </p:nvSpPr>
        <p:spPr>
          <a:xfrm>
            <a:off x="374809" y="370523"/>
            <a:ext cx="143828" cy="143828"/>
          </a:xfrm>
          <a:prstGeom prst="roundRect">
            <a:avLst>
              <a:gd name="adj" fmla="val 34059"/>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cs typeface="MiSans" panose="00000500000000000000" pitchFamily="2" charset="-122"/>
            </a:endParaRPr>
          </a:p>
        </p:txBody>
      </p:sp>
      <p:sp>
        <p:nvSpPr>
          <p:cNvPr id="10" name="矩形: 圆角 5"/>
          <p:cNvSpPr/>
          <p:nvPr>
            <p:custDataLst>
              <p:tags r:id="rId3"/>
            </p:custDataLst>
          </p:nvPr>
        </p:nvSpPr>
        <p:spPr>
          <a:xfrm>
            <a:off x="461010" y="346234"/>
            <a:ext cx="88583" cy="88583"/>
          </a:xfrm>
          <a:prstGeom prst="roundRect">
            <a:avLst>
              <a:gd name="adj" fmla="val 31794"/>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lt1"/>
              </a:solidFill>
              <a:cs typeface="MiSans" panose="00000500000000000000" pitchFamily="2" charset="-122"/>
            </a:endParaRPr>
          </a:p>
        </p:txBody>
      </p:sp>
      <p:sp>
        <p:nvSpPr>
          <p:cNvPr id="8" name="标题"/>
          <p:cNvSpPr txBox="1">
            <a:spLocks noGrp="1"/>
          </p:cNvSpPr>
          <p:nvPr>
            <p:ph type="title" idx="2" hasCustomPrompt="1"/>
            <p:custDataLst>
              <p:tags r:id="rId4"/>
            </p:custDataLst>
          </p:nvPr>
        </p:nvSpPr>
        <p:spPr>
          <a:xfrm>
            <a:off x="870109" y="1430179"/>
            <a:ext cx="4140041" cy="1435418"/>
          </a:xfrm>
          <a:prstGeom prst="rect">
            <a:avLst/>
          </a:prstGeom>
          <a:noFill/>
        </p:spPr>
        <p:txBody>
          <a:bodyPr wrap="square" lIns="91440" tIns="45720" rIns="91440" bIns="45720" rtlCol="0" anchor="ctr" anchorCtr="0">
            <a:normAutofit/>
          </a:bodyPr>
          <a:lstStyle>
            <a:lvl1pPr marL="0" marR="0" lvl="0" algn="l" defTabSz="914400" rtl="0" eaLnBrk="1" fontAlgn="auto" latinLnBrk="0" hangingPunct="1">
              <a:lnSpc>
                <a:spcPct val="100000"/>
              </a:lnSpc>
              <a:buClrTx/>
              <a:buSzTx/>
              <a:buFontTx/>
              <a:buNone/>
              <a:defRPr kumimoji="0" lang="zh-CN" altLang="en-US" sz="4950" b="0" i="0" u="none" strike="noStrike" kern="1200" cap="none" spc="0" normalizeH="0" baseline="0" noProof="1" dirty="0">
                <a:solidFill>
                  <a:schemeClr val="accent1"/>
                </a:solidFill>
                <a:latin typeface="+mj-ea"/>
                <a:ea typeface="+mj-ea"/>
                <a:cs typeface="MiSans" panose="00000500000000000000" pitchFamily="2" charset="-122"/>
                <a:sym typeface="+mn-ea"/>
              </a:defRPr>
            </a:lvl1pPr>
          </a:lstStyle>
          <a:p>
            <a:pPr lvl="0" algn="l">
              <a:buClrTx/>
              <a:buSzTx/>
              <a:buFontTx/>
            </a:pPr>
            <a:r>
              <a:rPr>
                <a:sym typeface="+mn-ea"/>
              </a:rPr>
              <a:t>单击编辑标题</a:t>
            </a:r>
            <a:endParaRPr>
              <a:sym typeface="+mn-ea"/>
            </a:endParaRPr>
          </a:p>
        </p:txBody>
      </p:sp>
      <p:sp>
        <p:nvSpPr>
          <p:cNvPr id="4" name="日期占位符 3"/>
          <p:cNvSpPr>
            <a:spLocks noGrp="1"/>
          </p:cNvSpPr>
          <p:nvPr>
            <p:ph type="dt" sz="half" idx="10"/>
            <p:custDataLst>
              <p:tags r:id="rId5"/>
            </p:custDataLst>
          </p:nvPr>
        </p:nvSpPr>
        <p:spPr>
          <a:xfrm>
            <a:off x="459000" y="4735800"/>
            <a:ext cx="2025000" cy="2376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3087000" y="4735800"/>
            <a:ext cx="2970000" cy="2376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6658200" y="4735800"/>
            <a:ext cx="2025000" cy="237600"/>
          </a:xfrm>
        </p:spPr>
        <p:txBody>
          <a:bodyPr/>
          <a:lstStyle/>
          <a:p>
            <a:fld id="{49AE70B2-8BF9-45C0-BB95-33D1B9D3A854}" type="slidenum">
              <a:rPr lang="zh-CN" altLang="en-US" smtClean="0"/>
            </a:fld>
            <a:endParaRPr lang="zh-CN" altLang="en-US" dirty="0"/>
          </a:p>
        </p:txBody>
      </p:sp>
      <p:sp>
        <p:nvSpPr>
          <p:cNvPr id="13" name="署名占位符 10"/>
          <p:cNvSpPr>
            <a:spLocks noGrp="1"/>
          </p:cNvSpPr>
          <p:nvPr>
            <p:ph type="body" sz="quarter" idx="17" hasCustomPrompt="1"/>
            <p:custDataLst>
              <p:tags r:id="rId8"/>
            </p:custDataLst>
          </p:nvPr>
        </p:nvSpPr>
        <p:spPr>
          <a:xfrm>
            <a:off x="935831" y="3199868"/>
            <a:ext cx="1121569" cy="363855"/>
          </a:xfrm>
          <a:prstGeom prst="roundRect">
            <a:avLst>
              <a:gd name="adj" fmla="val 50000"/>
            </a:avLst>
          </a:prstGeom>
          <a:solidFill>
            <a:schemeClr val="accent1"/>
          </a:solidFill>
          <a:effectLst>
            <a:outerShdw blurRad="177800" dist="88900" dir="2700000" algn="ctr" rotWithShape="0">
              <a:schemeClr val="accent4">
                <a:alpha val="40000"/>
              </a:schemeClr>
            </a:outerShdw>
          </a:effectLst>
        </p:spPr>
        <p:txBody>
          <a:bodyPr wrap="square" lIns="0" rIns="0" anchor="ctr">
            <a:normAutofit/>
          </a:bodyPr>
          <a:lstStyle>
            <a:lvl1pPr marL="0" indent="0" algn="ctr">
              <a:lnSpc>
                <a:spcPct val="100000"/>
              </a:lnSpc>
              <a:buNone/>
              <a:defRPr sz="900">
                <a:solidFill>
                  <a:schemeClr val="bg1"/>
                </a:solidFill>
              </a:defRPr>
            </a:lvl1pPr>
          </a:lstStyle>
          <a:p>
            <a:pPr lvl="0"/>
            <a:r>
              <a:rPr lang="zh-CN" altLang="en-US" dirty="0"/>
              <a:t>署名</a:t>
            </a:r>
            <a:endParaRPr lang="zh-CN"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1EBC4C-027F-4D75-BB62-3E8D9E89F7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654CD8-B122-4E5F-868E-F39EC79DB72E}" type="slidenum">
              <a:rPr lang="zh-CN" altLang="en-US" smtClean="0"/>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file:///D:\qq&#25991;&#20214;\712321467\Image\C2C\Image2\%7b75232B38-A165-1FB7-499C-2E1C792CACB5%7d.png" TargetMode="External"/><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9" Type="http://schemas.openxmlformats.org/officeDocument/2006/relationships/theme" Target="../theme/theme2.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51EBC4C-027F-4D75-BB62-3E8D9E89F76C}"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3654CD8-B122-4E5F-868E-F39EC79DB72E}" type="slidenum">
              <a:rPr lang="zh-CN" altLang="en-US" smtClean="0"/>
            </a:fld>
            <a:endParaRPr lang="zh-CN" altLang="en-US"/>
          </a:p>
        </p:txBody>
      </p:sp>
      <p:pic>
        <p:nvPicPr>
          <p:cNvPr id="7" name="图片 1073743875" descr="学科网 zxxk.com"/>
          <p:cNvPicPr>
            <a:picLocks noChangeAspect="1"/>
          </p:cNvPicPr>
          <p:nvPr/>
        </p:nvPicPr>
        <p:blipFill>
          <a:blip r:embed="rId14" r:link="rId15"/>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12"/>
            </p:custDataLst>
          </p:nvPr>
        </p:nvSpPr>
        <p:spPr>
          <a:xfrm>
            <a:off x="521970" y="4767263"/>
            <a:ext cx="2057400" cy="273844"/>
          </a:xfrm>
        </p:spPr>
        <p:txBody>
          <a:bodyPr/>
          <a:lstStyle>
            <a:lvl1pPr>
              <a:defRPr>
                <a:cs typeface="MiSans" panose="00000500000000000000" pitchFamily="2" charset="-122"/>
              </a:defRPr>
            </a:lvl1p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13"/>
            </p:custDataLst>
          </p:nvPr>
        </p:nvSpPr>
        <p:spPr>
          <a:xfrm>
            <a:off x="3028950" y="4767263"/>
            <a:ext cx="3086100" cy="273844"/>
          </a:xfrm>
        </p:spPr>
        <p:txBody>
          <a:bodyPr/>
          <a:lstStyle>
            <a:lvl1pPr>
              <a:defRPr>
                <a:cs typeface="MiSans" panose="00000500000000000000" pitchFamily="2" charset="-122"/>
              </a:defRPr>
            </a:lvl1pPr>
          </a:lstStyle>
          <a:p>
            <a:endParaRPr lang="zh-CN" altLang="en-US" dirty="0"/>
          </a:p>
        </p:txBody>
      </p:sp>
      <p:sp>
        <p:nvSpPr>
          <p:cNvPr id="10" name="灯片编号占位符 9"/>
          <p:cNvSpPr>
            <a:spLocks noGrp="1"/>
          </p:cNvSpPr>
          <p:nvPr>
            <p:ph type="sldNum" sz="quarter" idx="12"/>
            <p:custDataLst>
              <p:tags r:id="rId14"/>
            </p:custDataLst>
          </p:nvPr>
        </p:nvSpPr>
        <p:spPr>
          <a:xfrm>
            <a:off x="6565487" y="4767263"/>
            <a:ext cx="2057400" cy="273844"/>
          </a:xfrm>
        </p:spPr>
        <p:txBody>
          <a:bodyPr/>
          <a:lstStyle>
            <a:lvl1pPr>
              <a:defRPr>
                <a:cs typeface="MiSans" panose="00000500000000000000" pitchFamily="2" charset="-122"/>
              </a:defRPr>
            </a:lvl1p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5"/>
            </p:custDataLst>
          </p:nvPr>
        </p:nvSpPr>
        <p:spPr>
          <a:xfrm>
            <a:off x="521970" y="976312"/>
            <a:ext cx="8100000" cy="3655219"/>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buClr>
              <a:buSzTx/>
            </a:pPr>
            <a:r>
              <a:rPr lang="zh-CN" altLang="en-US" dirty="0"/>
              <a:t>单击此处编辑母版文本样式</a:t>
            </a:r>
            <a:endParaRPr lang="zh-CN" altLang="en-US" dirty="0"/>
          </a:p>
          <a:p>
            <a:pPr marR="0" lvl="1">
              <a:spcBef>
                <a:spcPts val="1200"/>
              </a:spcBef>
              <a:spcAft>
                <a:spcPts val="0"/>
              </a:spcAft>
              <a:buClr>
                <a:schemeClr val="accent1"/>
              </a:buClr>
              <a:tabLst>
                <a:tab pos="1609725" algn="l"/>
              </a:tabLst>
            </a:pPr>
            <a:r>
              <a:rPr lang="zh-CN" altLang="en-US" dirty="0"/>
              <a:t>二级</a:t>
            </a:r>
            <a:endParaRPr lang="zh-CN" altLang="en-US" dirty="0"/>
          </a:p>
          <a:p>
            <a:pPr marR="0" lvl="2">
              <a:spcBef>
                <a:spcPts val="1200"/>
              </a:spcBef>
              <a:spcAft>
                <a:spcPts val="0"/>
              </a:spcAft>
              <a:buClr>
                <a:schemeClr val="accent1"/>
              </a:buClr>
            </a:pPr>
            <a:r>
              <a:rPr lang="zh-CN" altLang="en-US" dirty="0"/>
              <a:t>三级</a:t>
            </a:r>
            <a:endParaRPr lang="zh-CN" altLang="en-US" dirty="0"/>
          </a:p>
          <a:p>
            <a:pPr marR="0" lvl="3">
              <a:spcBef>
                <a:spcPts val="1200"/>
              </a:spcBef>
              <a:spcAft>
                <a:spcPts val="0"/>
              </a:spcAft>
              <a:buClr>
                <a:schemeClr val="accent1"/>
              </a:buClr>
            </a:pPr>
            <a:r>
              <a:rPr lang="zh-CN" altLang="en-US" dirty="0"/>
              <a:t>四级</a:t>
            </a:r>
            <a:endParaRPr lang="zh-CN" altLang="en-US" dirty="0"/>
          </a:p>
          <a:p>
            <a:pPr marR="0" lvl="4">
              <a:spcBef>
                <a:spcPts val="1200"/>
              </a:spcBef>
              <a:spcAft>
                <a:spcPts val="0"/>
              </a:spcAft>
              <a:buClr>
                <a:schemeClr val="accent1"/>
              </a:buClr>
            </a:pPr>
            <a:r>
              <a:rPr lang="zh-CN" altLang="en-US"/>
              <a:t>五级</a:t>
            </a:r>
            <a:endParaRPr lang="zh-CN" altLang="en-US"/>
          </a:p>
        </p:txBody>
      </p:sp>
      <p:sp>
        <p:nvSpPr>
          <p:cNvPr id="3" name="标题占位符 2"/>
          <p:cNvSpPr>
            <a:spLocks noGrp="1"/>
          </p:cNvSpPr>
          <p:nvPr>
            <p:ph type="title"/>
            <p:custDataLst>
              <p:tags r:id="rId16"/>
            </p:custDataLst>
          </p:nvPr>
        </p:nvSpPr>
        <p:spPr>
          <a:xfrm>
            <a:off x="521970" y="270000"/>
            <a:ext cx="8100000" cy="540000"/>
          </a:xfrm>
          <a:prstGeom prst="rect">
            <a:avLst/>
          </a:prstGeom>
          <a:noFill/>
          <a:ln>
            <a:noFill/>
            <a:prstDash val="sysDash"/>
          </a:ln>
        </p:spPr>
        <p:txBody>
          <a:bodyPr vert="horz" wrap="square" lIns="91440" tIns="45720" rIns="91440" bIns="45720" rtlCol="0" anchor="ctr">
            <a:normAutofit/>
          </a:bodyPr>
          <a:lstStyle/>
          <a:p>
            <a:pPr marL="0" marR="0" lvl="0" algn="ctr">
              <a:buClrTx/>
              <a:buSzTx/>
              <a:buFontTx/>
            </a:pPr>
            <a:r>
              <a:rPr lang="zh-CN" altLang="en-US" dirty="0"/>
              <a:t>单击此处编辑母版标题样式</a:t>
            </a:r>
            <a:endParaRPr lang="zh-CN" altLang="en-US" dirty="0"/>
          </a:p>
        </p:txBody>
      </p:sp>
      <p:sp>
        <p:nvSpPr>
          <p:cNvPr id="4"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ustDataLst>
      <p:tags r:id="rId18"/>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p:txStyles>
    <p:titleStyle>
      <a:lvl1pPr algn="l" defTabSz="685800" rtl="0" eaLnBrk="1" fontAlgn="auto" latinLnBrk="0" hangingPunct="1">
        <a:lnSpc>
          <a:spcPct val="100000"/>
        </a:lnSpc>
        <a:spcBef>
          <a:spcPct val="0"/>
        </a:spcBef>
        <a:buNone/>
        <a:defRPr kumimoji="0" lang="zh-CN" altLang="en-US" sz="2400" b="1" i="0" u="none" strike="noStrike" kern="1200" cap="none" spc="300" normalizeH="0" baseline="0" smtClean="0">
          <a:ln>
            <a:noFill/>
            <a:prstDash val="sysDot"/>
          </a:ln>
          <a:solidFill>
            <a:schemeClr val="accent1"/>
          </a:solidFill>
          <a:uFillTx/>
          <a:latin typeface="+mj-ea"/>
          <a:ea typeface="+mj-ea"/>
          <a:cs typeface="MiSans" panose="00000500000000000000" pitchFamily="2" charset="-122"/>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a:ln>
            <a:noFill/>
            <a:prstDash val="sysDot"/>
          </a:ln>
          <a:solidFill>
            <a:schemeClr val="tx1">
              <a:lumMod val="75000"/>
              <a:lumOff val="25000"/>
            </a:schemeClr>
          </a:solidFill>
          <a:uFillTx/>
          <a:latin typeface="+mn-ea"/>
          <a:ea typeface="+mn-ea"/>
          <a:cs typeface="MiSans" panose="00000500000000000000" pitchFamily="2" charset="-122"/>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kumimoji="0" lang="zh-CN" altLang="en-US" sz="1200" b="0" i="0" u="none" strike="noStrike" kern="1200" cap="none" spc="150" normalizeH="0" baseline="0">
          <a:solidFill>
            <a:schemeClr val="tx1">
              <a:lumMod val="65000"/>
              <a:lumOff val="35000"/>
            </a:schemeClr>
          </a:solidFill>
          <a:uFillTx/>
          <a:latin typeface="+mn-ea"/>
          <a:ea typeface="+mn-ea"/>
          <a:cs typeface="MiSans" panose="00000500000000000000" pitchFamily="2" charset="-122"/>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a:solidFill>
            <a:schemeClr val="tx1">
              <a:lumMod val="65000"/>
              <a:lumOff val="35000"/>
            </a:schemeClr>
          </a:solidFill>
          <a:uFillTx/>
          <a:latin typeface="+mn-ea"/>
          <a:ea typeface="+mn-ea"/>
          <a:cs typeface="MiSans" panose="00000500000000000000" pitchFamily="2" charset="-122"/>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a:solidFill>
            <a:schemeClr val="tx1">
              <a:lumMod val="65000"/>
              <a:lumOff val="35000"/>
            </a:schemeClr>
          </a:solidFill>
          <a:uFillTx/>
          <a:latin typeface="+mn-ea"/>
          <a:ea typeface="+mn-ea"/>
          <a:cs typeface="MiSans" panose="00000500000000000000" pitchFamily="2" charset="-122"/>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a:solidFill>
            <a:schemeClr val="tx1">
              <a:lumMod val="65000"/>
              <a:lumOff val="35000"/>
            </a:schemeClr>
          </a:solidFill>
          <a:uFillTx/>
          <a:latin typeface="+mn-ea"/>
          <a:ea typeface="+mn-ea"/>
          <a:cs typeface="MiSans" panose="00000500000000000000" pitchFamily="2"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tags" Target="../tags/tag55.xml"/><Relationship Id="rId3" Type="http://schemas.openxmlformats.org/officeDocument/2006/relationships/image" Target="../media/image3.png"/><Relationship Id="rId2" Type="http://schemas.microsoft.com/office/2007/relationships/media" Target="../media/media1.mp4"/><Relationship Id="rId1" Type="http://schemas.openxmlformats.org/officeDocument/2006/relationships/video" Target="../media/media1.mp4"/></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0.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image" Target="../media/image29.emf"/><Relationship Id="rId4" Type="http://schemas.openxmlformats.org/officeDocument/2006/relationships/tags" Target="../tags/tag130.xml"/><Relationship Id="rId3" Type="http://schemas.openxmlformats.org/officeDocument/2006/relationships/image" Target="../media/image28.png"/><Relationship Id="rId2" Type="http://schemas.openxmlformats.org/officeDocument/2006/relationships/tags" Target="../tags/tag129.xml"/><Relationship Id="rId1" Type="http://schemas.openxmlformats.org/officeDocument/2006/relationships/tags" Target="../tags/tag128.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0.xml"/><Relationship Id="rId6" Type="http://schemas.openxmlformats.org/officeDocument/2006/relationships/tags" Target="../tags/tag136.xml"/><Relationship Id="rId5" Type="http://schemas.openxmlformats.org/officeDocument/2006/relationships/image" Target="../media/image31.emf"/><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image" Target="../media/image30.png"/><Relationship Id="rId1" Type="http://schemas.openxmlformats.org/officeDocument/2006/relationships/tags" Target="../tags/tag133.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image" Target="../media/image32.emf"/><Relationship Id="rId2" Type="http://schemas.openxmlformats.org/officeDocument/2006/relationships/tags" Target="../tags/tag137.xml"/><Relationship Id="rId10" Type="http://schemas.openxmlformats.org/officeDocument/2006/relationships/notesSlide" Target="../notesSlides/notesSlide7.xml"/><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0" Type="http://schemas.openxmlformats.org/officeDocument/2006/relationships/notesSlide" Target="../notesSlides/notesSlide8.xml"/><Relationship Id="rId1" Type="http://schemas.openxmlformats.org/officeDocument/2006/relationships/image" Target="../media/image33.png"/></Relationships>
</file>

<file path=ppt/slides/_rels/slide14.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image" Target="../media/image40.png"/><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image" Target="../media/image39.png"/><Relationship Id="rId13" Type="http://schemas.openxmlformats.org/officeDocument/2006/relationships/notesSlide" Target="../notesSlides/notesSlide9.xml"/><Relationship Id="rId12" Type="http://schemas.openxmlformats.org/officeDocument/2006/relationships/slideLayout" Target="../slideLayouts/slideLayout20.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0.xml"/><Relationship Id="rId7" Type="http://schemas.openxmlformats.org/officeDocument/2006/relationships/tags" Target="../tags/tag157.xml"/><Relationship Id="rId6" Type="http://schemas.openxmlformats.org/officeDocument/2006/relationships/image" Target="../media/image43.png"/><Relationship Id="rId5" Type="http://schemas.openxmlformats.org/officeDocument/2006/relationships/tags" Target="../tags/tag156.xml"/><Relationship Id="rId4" Type="http://schemas.openxmlformats.org/officeDocument/2006/relationships/image" Target="../media/image42.png"/><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20.xml"/><Relationship Id="rId6" Type="http://schemas.openxmlformats.org/officeDocument/2006/relationships/tags" Target="../tags/tag160.xml"/><Relationship Id="rId5" Type="http://schemas.openxmlformats.org/officeDocument/2006/relationships/image" Target="../media/image45.png"/><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44.png"/><Relationship Id="rId1" Type="http://schemas.openxmlformats.org/officeDocument/2006/relationships/hyperlink" Target="1.html" TargetMode="Externa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0.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image" Target="../media/image46.png"/><Relationship Id="rId2" Type="http://schemas.openxmlformats.org/officeDocument/2006/relationships/tags" Target="../tags/tag162.xml"/><Relationship Id="rId1" Type="http://schemas.openxmlformats.org/officeDocument/2006/relationships/tags" Target="../tags/tag16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tags" Target="../tags/tag169.xml"/><Relationship Id="rId4" Type="http://schemas.openxmlformats.org/officeDocument/2006/relationships/image" Target="../media/image49.jpeg"/><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tags" Target="../tags/tag168.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tags" Target="../tags/tag56.xml"/><Relationship Id="rId3" Type="http://schemas.openxmlformats.org/officeDocument/2006/relationships/image" Target="../media/image4.png"/><Relationship Id="rId2" Type="http://schemas.microsoft.com/office/2007/relationships/media" Target="../media/media2.mp4"/><Relationship Id="rId1" Type="http://schemas.openxmlformats.org/officeDocument/2006/relationships/video" Target="../media/media2.mp4"/></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0.xml"/><Relationship Id="rId4" Type="http://schemas.openxmlformats.org/officeDocument/2006/relationships/tags" Target="../tags/tag170.xml"/><Relationship Id="rId3" Type="http://schemas.openxmlformats.org/officeDocument/2006/relationships/image" Target="../media/image50.png"/><Relationship Id="rId2" Type="http://schemas.microsoft.com/office/2007/relationships/media" Target="../media/media4.mp4"/><Relationship Id="rId1" Type="http://schemas.openxmlformats.org/officeDocument/2006/relationships/video" Target="../media/media4.mp4"/></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tags" Target="../tags/tag172.xml"/><Relationship Id="rId4" Type="http://schemas.openxmlformats.org/officeDocument/2006/relationships/image" Target="../media/image52.jpeg"/><Relationship Id="rId3"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tags" Target="../tags/tag171.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0.xml"/><Relationship Id="rId7" Type="http://schemas.openxmlformats.org/officeDocument/2006/relationships/tags" Target="../tags/tag173.xml"/><Relationship Id="rId6" Type="http://schemas.openxmlformats.org/officeDocument/2006/relationships/image" Target="../media/image56.jpeg"/><Relationship Id="rId5" Type="http://schemas.openxmlformats.org/officeDocument/2006/relationships/hyperlink" Target="2.mp4" TargetMode="External"/><Relationship Id="rId4" Type="http://schemas.openxmlformats.org/officeDocument/2006/relationships/image" Target="../media/image55.jpeg"/><Relationship Id="rId3" Type="http://schemas.openxmlformats.org/officeDocument/2006/relationships/slide" Target="slide1.xml"/><Relationship Id="rId2" Type="http://schemas.openxmlformats.org/officeDocument/2006/relationships/image" Target="../media/image54.png"/><Relationship Id="rId1" Type="http://schemas.openxmlformats.org/officeDocument/2006/relationships/image" Target="../media/image53.jpe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0.xml"/><Relationship Id="rId4" Type="http://schemas.openxmlformats.org/officeDocument/2006/relationships/tags" Target="../tags/tag176.xml"/><Relationship Id="rId3" Type="http://schemas.openxmlformats.org/officeDocument/2006/relationships/image" Target="../media/image57.jpeg"/><Relationship Id="rId2" Type="http://schemas.openxmlformats.org/officeDocument/2006/relationships/tags" Target="../tags/tag175.xml"/><Relationship Id="rId1" Type="http://schemas.openxmlformats.org/officeDocument/2006/relationships/tags" Target="../tags/tag17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tags" Target="../tags/tag178.xml"/><Relationship Id="rId4" Type="http://schemas.openxmlformats.org/officeDocument/2006/relationships/image" Target="../media/image58.png"/><Relationship Id="rId3" Type="http://schemas.microsoft.com/office/2007/relationships/media" Target="../media/media5.mp4"/><Relationship Id="rId2" Type="http://schemas.openxmlformats.org/officeDocument/2006/relationships/video" Target="../media/media5.mp4"/><Relationship Id="rId1" Type="http://schemas.openxmlformats.org/officeDocument/2006/relationships/tags" Target="../tags/tag177.xml"/></Relationships>
</file>

<file path=ppt/slides/_rels/slide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6.png"/><Relationship Id="rId5" Type="http://schemas.openxmlformats.org/officeDocument/2006/relationships/tags" Target="../tags/tag60.xml"/><Relationship Id="rId4" Type="http://schemas.openxmlformats.org/officeDocument/2006/relationships/tags" Target="../tags/tag59.xml"/><Relationship Id="rId32" Type="http://schemas.openxmlformats.org/officeDocument/2006/relationships/notesSlide" Target="../notesSlides/notesSlide1.xml"/><Relationship Id="rId31" Type="http://schemas.openxmlformats.org/officeDocument/2006/relationships/slideLayout" Target="../slideLayouts/slideLayout19.xml"/><Relationship Id="rId30" Type="http://schemas.openxmlformats.org/officeDocument/2006/relationships/tags" Target="../tags/tag78.xml"/><Relationship Id="rId3" Type="http://schemas.openxmlformats.org/officeDocument/2006/relationships/image" Target="../media/image5.png"/><Relationship Id="rId29" Type="http://schemas.openxmlformats.org/officeDocument/2006/relationships/tags" Target="../tags/tag77.xml"/><Relationship Id="rId28" Type="http://schemas.openxmlformats.org/officeDocument/2006/relationships/tags" Target="../tags/tag76.xml"/><Relationship Id="rId27" Type="http://schemas.openxmlformats.org/officeDocument/2006/relationships/tags" Target="../tags/tag75.xml"/><Relationship Id="rId26" Type="http://schemas.openxmlformats.org/officeDocument/2006/relationships/tags" Target="../tags/tag74.xml"/><Relationship Id="rId25" Type="http://schemas.openxmlformats.org/officeDocument/2006/relationships/tags" Target="../tags/tag73.xml"/><Relationship Id="rId24" Type="http://schemas.openxmlformats.org/officeDocument/2006/relationships/tags" Target="../tags/tag72.xml"/><Relationship Id="rId23" Type="http://schemas.openxmlformats.org/officeDocument/2006/relationships/image" Target="../media/image12.emf"/><Relationship Id="rId22" Type="http://schemas.openxmlformats.org/officeDocument/2006/relationships/tags" Target="../tags/tag71.xml"/><Relationship Id="rId21" Type="http://schemas.openxmlformats.org/officeDocument/2006/relationships/image" Target="../media/image11.png"/><Relationship Id="rId20" Type="http://schemas.openxmlformats.org/officeDocument/2006/relationships/tags" Target="../tags/tag70.xml"/><Relationship Id="rId2" Type="http://schemas.openxmlformats.org/officeDocument/2006/relationships/tags" Target="../tags/tag58.xml"/><Relationship Id="rId19" Type="http://schemas.openxmlformats.org/officeDocument/2006/relationships/tags" Target="../tags/tag69.xml"/><Relationship Id="rId18" Type="http://schemas.openxmlformats.org/officeDocument/2006/relationships/image" Target="../media/image10.png"/><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image" Target="../media/image9.png"/><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image" Target="../media/image8.png"/><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80.xml"/><Relationship Id="rId2" Type="http://schemas.openxmlformats.org/officeDocument/2006/relationships/image" Target="../media/image13.jpeg"/><Relationship Id="rId1" Type="http://schemas.openxmlformats.org/officeDocument/2006/relationships/tags" Target="../tags/tag79.xml"/></Relationships>
</file>

<file path=ppt/slides/_rels/slide5.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image" Target="../media/image14.wmf"/><Relationship Id="rId28" Type="http://schemas.openxmlformats.org/officeDocument/2006/relationships/notesSlide" Target="../notesSlides/notesSlide2.xml"/><Relationship Id="rId27" Type="http://schemas.openxmlformats.org/officeDocument/2006/relationships/vmlDrawing" Target="../drawings/vmlDrawing1.vml"/><Relationship Id="rId26" Type="http://schemas.openxmlformats.org/officeDocument/2006/relationships/slideLayout" Target="../slideLayouts/slideLayout20.xml"/><Relationship Id="rId25" Type="http://schemas.openxmlformats.org/officeDocument/2006/relationships/tags" Target="../tags/tag101.xml"/><Relationship Id="rId24" Type="http://schemas.openxmlformats.org/officeDocument/2006/relationships/tags" Target="../tags/tag100.xml"/><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oleObject" Target="../embeddings/oleObject1.bin"/><Relationship Id="rId19" Type="http://schemas.openxmlformats.org/officeDocument/2006/relationships/image" Target="../media/image16.GIF"/><Relationship Id="rId18" Type="http://schemas.openxmlformats.org/officeDocument/2006/relationships/tags" Target="../tags/tag95.xml"/><Relationship Id="rId17" Type="http://schemas.openxmlformats.org/officeDocument/2006/relationships/image" Target="../media/image15.jpeg"/><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81.xml"/></Relationships>
</file>

<file path=ppt/slides/_rels/slide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image" Target="../media/image14.wmf"/><Relationship Id="rId5" Type="http://schemas.openxmlformats.org/officeDocument/2006/relationships/oleObject" Target="../embeddings/oleObject2.bin"/><Relationship Id="rId4" Type="http://schemas.openxmlformats.org/officeDocument/2006/relationships/tags" Target="../tags/tag105.xml"/><Relationship Id="rId3" Type="http://schemas.openxmlformats.org/officeDocument/2006/relationships/tags" Target="../tags/tag104.xml"/><Relationship Id="rId24" Type="http://schemas.openxmlformats.org/officeDocument/2006/relationships/notesSlide" Target="../notesSlides/notesSlide3.xml"/><Relationship Id="rId23" Type="http://schemas.openxmlformats.org/officeDocument/2006/relationships/vmlDrawing" Target="../drawings/vmlDrawing2.vml"/><Relationship Id="rId22" Type="http://schemas.openxmlformats.org/officeDocument/2006/relationships/slideLayout" Target="../slideLayouts/slideLayout20.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tags" Target="../tags/tag103.xml"/><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2.xml"/></Relationships>
</file>

<file path=ppt/slides/_rels/slide7.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image" Target="../media/image18.svg"/><Relationship Id="rId2" Type="http://schemas.openxmlformats.org/officeDocument/2006/relationships/image" Target="../media/image17.png"/><Relationship Id="rId15" Type="http://schemas.openxmlformats.org/officeDocument/2006/relationships/slideLayout" Target="../slideLayouts/slideLayout19.xml"/><Relationship Id="rId14" Type="http://schemas.openxmlformats.org/officeDocument/2006/relationships/image" Target="../media/image25.png"/><Relationship Id="rId13" Type="http://schemas.openxmlformats.org/officeDocument/2006/relationships/image" Target="../media/image24.png"/><Relationship Id="rId12" Type="http://schemas.openxmlformats.org/officeDocument/2006/relationships/image" Target="../media/image23.png"/><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tags" Target="../tags/tag12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26.png"/><Relationship Id="rId2" Type="http://schemas.microsoft.com/office/2007/relationships/media" Target="../media/media3.mp4"/><Relationship Id="rId1" Type="http://schemas.openxmlformats.org/officeDocument/2006/relationships/video" Target="../media/media3.mp4"/></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0.xml"/><Relationship Id="rId3" Type="http://schemas.openxmlformats.org/officeDocument/2006/relationships/tags" Target="../tags/tag127.xml"/><Relationship Id="rId2" Type="http://schemas.openxmlformats.org/officeDocument/2006/relationships/image" Target="../media/image27.png"/><Relationship Id="rId1" Type="http://schemas.openxmlformats.org/officeDocument/2006/relationships/tags" Target="../tags/tag1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圆周率之歌">
            <a:hlinkClick r:id="" action="ppaction://media"/>
          </p:cNvPr>
          <p:cNvPicPr/>
          <p:nvPr>
            <a:videoFile r:link="rId1"/>
            <p:extLst>
              <p:ext uri="{DAA4B4D4-6D71-4841-9C94-3DE7FCFB9230}">
                <p14:media xmlns:p14="http://schemas.microsoft.com/office/powerpoint/2010/main" r:embed="rId2"/>
              </p:ext>
            </p:extLst>
          </p:nvPr>
        </p:nvPicPr>
        <p:blipFill>
          <a:blip r:embed="rId3"/>
          <a:srcRect t="18411" b="34357"/>
          <a:stretch>
            <a:fillRect/>
          </a:stretch>
        </p:blipFill>
        <p:spPr>
          <a:xfrm>
            <a:off x="0" y="0"/>
            <a:ext cx="9144000" cy="5143500"/>
          </a:xfrm>
          <a:prstGeom prst="rect">
            <a:avLst/>
          </a:prstGeom>
        </p:spPr>
      </p:pic>
    </p:spTree>
    <p:custDataLst>
      <p:tags r:id="rId4"/>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1">
                  <p:stCondLst>
                    <p:cond delay="indefinite"/>
                  </p:stCondLst>
                </p:cTn>
                <p:tgtEl>
                  <p:spTgt spid="6"/>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2"/>
          <p:cNvSpPr txBox="1"/>
          <p:nvPr>
            <p:custDataLst>
              <p:tags r:id="rId1"/>
            </p:custDataLst>
          </p:nvPr>
        </p:nvSpPr>
        <p:spPr>
          <a:xfrm>
            <a:off x="448310" y="1993265"/>
            <a:ext cx="5631180" cy="1317636"/>
          </a:xfrm>
          <a:prstGeom prst="rect">
            <a:avLst/>
          </a:prstGeom>
          <a:noFill/>
          <a:ln w="9525">
            <a:noFill/>
          </a:ln>
        </p:spPr>
        <p:txBody>
          <a:bodyPr wrap="square" anchor="t" anchorCtr="0">
            <a:normAutofit lnSpcReduction="20000"/>
          </a:bodyPr>
          <a:lstStyle/>
          <a:p>
            <a:pPr indent="0" fontAlgn="auto">
              <a:lnSpc>
                <a:spcPct val="150000"/>
              </a:lnSpc>
              <a:spcBef>
                <a:spcPct val="0"/>
              </a:spcBef>
              <a:spcAft>
                <a:spcPct val="0"/>
              </a:spcAft>
              <a:buNone/>
            </a:pPr>
            <a:r>
              <a:rPr lang="zh-CN" altLang="en-US" sz="2000" dirty="0">
                <a:solidFill>
                  <a:schemeClr val="tx1"/>
                </a:solidFill>
                <a:cs typeface="+mn-ea"/>
                <a:sym typeface="+mn-lt"/>
              </a:rPr>
              <a:t>任务</a:t>
            </a:r>
            <a:r>
              <a:rPr lang="en-US" altLang="zh-CN" sz="2000" dirty="0">
                <a:solidFill>
                  <a:schemeClr val="tx1"/>
                </a:solidFill>
                <a:cs typeface="+mn-ea"/>
                <a:sym typeface="+mn-lt"/>
              </a:rPr>
              <a:t>1.①</a:t>
            </a:r>
            <a:r>
              <a:rPr lang="zh-CN" altLang="en-US" sz="2000" dirty="0">
                <a:solidFill>
                  <a:schemeClr val="tx1"/>
                </a:solidFill>
                <a:cs typeface="+mn-ea"/>
                <a:sym typeface="+mn-lt"/>
              </a:rPr>
              <a:t>在圆内部作一个正好被圆</a:t>
            </a:r>
            <a:r>
              <a:rPr lang="en-US" altLang="zh-CN" sz="2000" dirty="0">
                <a:solidFill>
                  <a:schemeClr val="tx1"/>
                </a:solidFill>
                <a:cs typeface="+mn-ea"/>
                <a:sym typeface="+mn-lt"/>
              </a:rPr>
              <a:t>“</a:t>
            </a:r>
            <a:r>
              <a:rPr lang="zh-CN" altLang="en-US" sz="2000" dirty="0">
                <a:solidFill>
                  <a:schemeClr val="tx1"/>
                </a:solidFill>
                <a:cs typeface="+mn-ea"/>
                <a:sym typeface="+mn-lt"/>
              </a:rPr>
              <a:t>包住</a:t>
            </a:r>
            <a:r>
              <a:rPr lang="en-US" altLang="zh-CN" sz="2000" dirty="0">
                <a:solidFill>
                  <a:schemeClr val="tx1"/>
                </a:solidFill>
                <a:cs typeface="+mn-ea"/>
                <a:sym typeface="+mn-lt"/>
              </a:rPr>
              <a:t>”</a:t>
            </a:r>
            <a:r>
              <a:rPr lang="zh-CN" altLang="en-US" sz="2000" dirty="0">
                <a:solidFill>
                  <a:schemeClr val="tx1"/>
                </a:solidFill>
                <a:cs typeface="+mn-ea"/>
                <a:sym typeface="+mn-lt"/>
              </a:rPr>
              <a:t>的正方形</a:t>
            </a:r>
            <a:r>
              <a:rPr lang="en-US" altLang="zh-CN" sz="2000" i="1" dirty="0">
                <a:solidFill>
                  <a:schemeClr val="tx1"/>
                </a:solidFill>
                <a:cs typeface="+mn-ea"/>
                <a:sym typeface="+mn-lt"/>
              </a:rPr>
              <a:t>ABCD </a:t>
            </a:r>
            <a:r>
              <a:rPr lang="zh-CN" altLang="en-US" sz="2000" dirty="0">
                <a:solidFill>
                  <a:schemeClr val="tx1"/>
                </a:solidFill>
                <a:cs typeface="+mn-ea"/>
                <a:sym typeface="+mn-lt"/>
              </a:rPr>
              <a:t>，其面积记为</a:t>
            </a:r>
            <a:r>
              <a:rPr lang="zh-CN" altLang="en-US" sz="2000" i="1" dirty="0">
                <a:solidFill>
                  <a:schemeClr val="tx1"/>
                </a:solidFill>
                <a:cs typeface="+mn-ea"/>
                <a:sym typeface="+mn-lt"/>
              </a:rPr>
              <a:t>S</a:t>
            </a:r>
            <a:r>
              <a:rPr lang="zh-CN" altLang="en-US" sz="2000" baseline="-25000" dirty="0">
                <a:solidFill>
                  <a:schemeClr val="tx1"/>
                </a:solidFill>
                <a:cs typeface="+mn-ea"/>
                <a:sym typeface="+mn-lt"/>
              </a:rPr>
              <a:t>正方形</a:t>
            </a:r>
            <a:r>
              <a:rPr lang="zh-CN" altLang="en-US" sz="2000" dirty="0">
                <a:solidFill>
                  <a:schemeClr val="tx1"/>
                </a:solidFill>
                <a:cs typeface="+mn-ea"/>
                <a:sym typeface="+mn-lt"/>
              </a:rPr>
              <a:t>，</a:t>
            </a:r>
            <a:r>
              <a:rPr lang="en-US" altLang="zh-CN" sz="2000" i="1" dirty="0">
                <a:solidFill>
                  <a:schemeClr val="tx1"/>
                </a:solidFill>
                <a:cs typeface="+mn-ea"/>
                <a:sym typeface="+mn-lt"/>
              </a:rPr>
              <a:t>S</a:t>
            </a:r>
            <a:r>
              <a:rPr lang="zh-CN" altLang="en-US" sz="2000" baseline="-25000" dirty="0">
                <a:solidFill>
                  <a:schemeClr val="tx1"/>
                </a:solidFill>
                <a:cs typeface="+mn-ea"/>
                <a:sym typeface="+mn-lt"/>
              </a:rPr>
              <a:t>正方形 </a:t>
            </a:r>
            <a:r>
              <a:rPr lang="zh-CN" altLang="en-US" sz="2000" dirty="0">
                <a:solidFill>
                  <a:schemeClr val="tx1"/>
                </a:solidFill>
                <a:cs typeface="+mn-ea"/>
                <a:sym typeface="+mn-lt"/>
              </a:rPr>
              <a:t>＝</a:t>
            </a:r>
            <a:r>
              <a:rPr lang="en-US" altLang="zh-CN" sz="2000" dirty="0">
                <a:cs typeface="+mn-ea"/>
                <a:sym typeface="+mn-lt"/>
              </a:rPr>
              <a:t>____</a:t>
            </a:r>
            <a:r>
              <a:rPr lang="zh-CN" altLang="en-US" sz="2000" dirty="0">
                <a:solidFill>
                  <a:schemeClr val="tx1"/>
                </a:solidFill>
                <a:cs typeface="+mn-ea"/>
                <a:sym typeface="+mn-lt"/>
              </a:rPr>
              <a:t>，则 </a:t>
            </a:r>
            <a:endParaRPr lang="en-US" altLang="zh-CN" sz="2000" dirty="0">
              <a:solidFill>
                <a:schemeClr val="tx1"/>
              </a:solidFill>
              <a:cs typeface="+mn-ea"/>
              <a:sym typeface="+mn-lt"/>
            </a:endParaRPr>
          </a:p>
          <a:p>
            <a:pPr indent="0" fontAlgn="auto">
              <a:lnSpc>
                <a:spcPct val="150000"/>
              </a:lnSpc>
              <a:spcBef>
                <a:spcPct val="0"/>
              </a:spcBef>
              <a:spcAft>
                <a:spcPct val="0"/>
              </a:spcAft>
              <a:buNone/>
            </a:pPr>
            <a:r>
              <a:rPr lang="en-US" altLang="zh-CN" sz="2000" i="1" dirty="0">
                <a:cs typeface="+mn-ea"/>
                <a:sym typeface="+mn-lt"/>
              </a:rPr>
              <a:t>S</a:t>
            </a:r>
            <a:r>
              <a:rPr lang="zh-CN" altLang="en-US" sz="2000" baseline="-25000" dirty="0">
                <a:cs typeface="+mn-ea"/>
                <a:sym typeface="+mn-lt"/>
              </a:rPr>
              <a:t>正方形</a:t>
            </a:r>
            <a:r>
              <a:rPr lang="zh-CN" altLang="en-US" sz="2000" u="sng" baseline="-25000" dirty="0">
                <a:cs typeface="+mn-ea"/>
                <a:sym typeface="+mn-lt"/>
              </a:rPr>
              <a:t>                 </a:t>
            </a:r>
            <a:r>
              <a:rPr lang="en-US" altLang="zh-CN" sz="2000" i="1" dirty="0">
                <a:cs typeface="+mn-ea"/>
                <a:sym typeface="+mn-lt"/>
              </a:rPr>
              <a:t>S</a:t>
            </a:r>
            <a:r>
              <a:rPr lang="zh-CN" altLang="en-US" sz="2000" baseline="-25000" dirty="0">
                <a:cs typeface="+mn-ea"/>
                <a:sym typeface="+mn-lt"/>
              </a:rPr>
              <a:t>圆 </a:t>
            </a:r>
            <a:r>
              <a:rPr lang="zh-CN" altLang="en-US" sz="2000" dirty="0">
                <a:cs typeface="+mn-ea"/>
                <a:sym typeface="+mn-lt"/>
              </a:rPr>
              <a:t>，即</a:t>
            </a:r>
            <a:r>
              <a:rPr lang="en-US" altLang="zh-CN" sz="2000" u="sng" dirty="0">
                <a:solidFill>
                  <a:schemeClr val="tx1"/>
                </a:solidFill>
                <a:cs typeface="+mn-ea"/>
                <a:sym typeface="+mn-lt"/>
              </a:rPr>
              <a:t>         </a:t>
            </a:r>
            <a:r>
              <a:rPr lang="en-US" altLang="zh-CN" sz="2000" dirty="0">
                <a:solidFill>
                  <a:schemeClr val="tx1"/>
                </a:solidFill>
                <a:cs typeface="+mn-ea"/>
                <a:sym typeface="+mn-lt"/>
              </a:rPr>
              <a:t>&lt; </a:t>
            </a:r>
            <a:r>
              <a:rPr lang="en-US" altLang="zh-CN" sz="2000" dirty="0">
                <a:cs typeface="+mn-ea"/>
                <a:sym typeface="+mn-lt"/>
              </a:rPr>
              <a:t>π</a:t>
            </a:r>
            <a:r>
              <a:rPr lang="zh-CN" altLang="en-US" sz="2000" dirty="0">
                <a:cs typeface="+mn-ea"/>
                <a:sym typeface="+mn-lt"/>
              </a:rPr>
              <a:t>．</a:t>
            </a:r>
            <a:endParaRPr lang="zh-CN" altLang="en-US" sz="2000" dirty="0">
              <a:cs typeface="+mn-ea"/>
              <a:sym typeface="+mn-lt"/>
            </a:endParaRPr>
          </a:p>
        </p:txBody>
      </p:sp>
      <p:sp>
        <p:nvSpPr>
          <p:cNvPr id="31" name="文本框 30"/>
          <p:cNvSpPr txBox="1"/>
          <p:nvPr>
            <p:custDataLst>
              <p:tags r:id="rId2"/>
            </p:custDataLst>
          </p:nvPr>
        </p:nvSpPr>
        <p:spPr>
          <a:xfrm>
            <a:off x="6657975" y="4113530"/>
            <a:ext cx="1634490" cy="398780"/>
          </a:xfrm>
          <a:prstGeom prst="rect">
            <a:avLst/>
          </a:prstGeom>
          <a:noFill/>
          <a:ln w="12700"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a:normAutofit fontScale="97500"/>
          </a:bodyPr>
          <a:lstStyle/>
          <a:p>
            <a:endParaRPr lang="en-US" altLang="zh-CN" sz="2000" u="sng" spc="225" dirty="0">
              <a:solidFill>
                <a:schemeClr val="accent2">
                  <a:lumMod val="50000"/>
                </a:schemeClr>
              </a:solidFill>
              <a:cs typeface="+mn-ea"/>
              <a:sym typeface="+mn-lt"/>
            </a:endParaRPr>
          </a:p>
        </p:txBody>
      </p:sp>
      <mc:AlternateContent xmlns:mc="http://schemas.openxmlformats.org/markup-compatibility/2006">
        <mc:Choice xmlns:a14="http://schemas.microsoft.com/office/drawing/2010/main" Requires="a14">
          <p:sp>
            <p:nvSpPr>
              <p:cNvPr id="4" name="文本框 3"/>
              <p:cNvSpPr txBox="1"/>
              <p:nvPr/>
            </p:nvSpPr>
            <p:spPr>
              <a:xfrm>
                <a:off x="207536" y="971550"/>
                <a:ext cx="8658877" cy="829945"/>
              </a:xfrm>
              <a:prstGeom prst="rect">
                <a:avLst/>
              </a:prstGeom>
              <a:noFill/>
              <a:ln w="9525">
                <a:noFill/>
              </a:ln>
            </p:spPr>
            <p:txBody>
              <a:bodyPr wrap="square" anchor="t" anchorCtr="0">
                <a:normAutofit/>
                <a:extLst>
                  <a:ext uri="{4A0BC546-FE56-4ADE-93B0-CB8AF2F6F144}">
                    <wpsdc:textFrameExt xmlns:wpsdc="http://www.wps.cn/officeDocument/2022/drawingmlCustomData" type="text"/>
                  </a:ext>
                </a:extLst>
              </a:bodyPr>
              <a:lstStyle/>
              <a:p>
                <a:pPr lvl="0" indent="0" algn="l" fontAlgn="auto">
                  <a:lnSpc>
                    <a:spcPct val="100000"/>
                  </a:lnSpc>
                  <a:buClrTx/>
                  <a:buSzTx/>
                  <a:buFontTx/>
                </a:pPr>
                <a:r>
                  <a:rPr lang="zh-CN" altLang="en-US" sz="2400" dirty="0">
                    <a:solidFill>
                      <a:schemeClr val="tx1"/>
                    </a:solidFill>
                    <a:cs typeface="+mn-ea"/>
                    <a:sym typeface="+mn-lt"/>
                  </a:rPr>
                  <a:t>  设圆的半径为1，则圆的面积为</a:t>
                </a:r>
                <a:r>
                  <a:rPr lang="zh-CN" altLang="en-US" sz="2400" u="sng" dirty="0">
                    <a:solidFill>
                      <a:schemeClr val="tx1"/>
                    </a:solidFill>
                    <a:cs typeface="+mn-ea"/>
                    <a:sym typeface="+mn-lt"/>
                  </a:rPr>
                  <a:t> </a:t>
                </a:r>
                <a:r>
                  <a:rPr lang="en-US" altLang="zh-CN" sz="2400" u="sng" dirty="0">
                    <a:solidFill>
                      <a:schemeClr val="tx1"/>
                    </a:solidFill>
                    <a:cs typeface="+mn-ea"/>
                    <a:sym typeface="+mn-lt"/>
                  </a:rPr>
                  <a:t>     </a:t>
                </a:r>
                <a:r>
                  <a:rPr lang="zh-CN" altLang="en-US" sz="2400" dirty="0">
                    <a:solidFill>
                      <a:schemeClr val="tx1"/>
                    </a:solidFill>
                    <a:cs typeface="+mn-ea"/>
                    <a:sym typeface="+mn-lt"/>
                  </a:rPr>
                  <a:t>，通过圆的面积估算圆周率</a:t>
                </a:r>
                <a14:m>
                  <m:oMath xmlns:m="http://schemas.openxmlformats.org/officeDocument/2006/math">
                    <m:r>
                      <m:rPr>
                        <m:sty m:val="p"/>
                      </m:rPr>
                      <a:rPr lang="zh-CN" altLang="en-US" sz="2400" b="0" i="1" dirty="0">
                        <a:solidFill>
                          <a:schemeClr val="tx1"/>
                        </a:solidFill>
                        <a:latin typeface="Cambria Math" panose="02040503050406030204" pitchFamily="18" charset="0"/>
                        <a:cs typeface="+mn-ea"/>
                        <a:sym typeface="+mn-lt"/>
                      </a:rPr>
                      <m:t>π</m:t>
                    </m:r>
                  </m:oMath>
                </a14:m>
                <a:r>
                  <a:rPr lang="zh-CN" altLang="en-US" sz="2400" dirty="0">
                    <a:solidFill>
                      <a:schemeClr val="tx1"/>
                    </a:solidFill>
                    <a:cs typeface="+mn-ea"/>
                    <a:sym typeface="+mn-lt"/>
                  </a:rPr>
                  <a:t>的取值范围</a:t>
                </a:r>
                <a:r>
                  <a:rPr lang="en-US" altLang="zh-CN" sz="2400" dirty="0">
                    <a:solidFill>
                      <a:schemeClr val="tx1"/>
                    </a:solidFill>
                    <a:cs typeface="+mn-ea"/>
                    <a:sym typeface="+mn-lt"/>
                  </a:rPr>
                  <a:t>.</a:t>
                </a:r>
                <a:endParaRPr lang="en-US" altLang="zh-CN" sz="2400" dirty="0">
                  <a:solidFill>
                    <a:schemeClr val="tx1"/>
                  </a:solidFill>
                  <a:cs typeface="+mn-ea"/>
                  <a:sym typeface="+mn-lt"/>
                </a:endParaRPr>
              </a:p>
            </p:txBody>
          </p:sp>
        </mc:Choice>
        <mc:Fallback>
          <p:sp>
            <p:nvSpPr>
              <p:cNvPr id="4" name="文本框 3"/>
              <p:cNvSpPr txBox="1">
                <a:spLocks noRot="1" noChangeAspect="1" noMove="1" noResize="1" noEditPoints="1" noAdjustHandles="1" noChangeArrowheads="1" noChangeShapeType="1" noTextEdit="1"/>
              </p:cNvSpPr>
              <p:nvPr/>
            </p:nvSpPr>
            <p:spPr>
              <a:xfrm>
                <a:off x="207536" y="971550"/>
                <a:ext cx="8658877" cy="829945"/>
              </a:xfrm>
              <a:prstGeom prst="rect">
                <a:avLst/>
              </a:prstGeom>
              <a:blipFill rotWithShape="1">
                <a:blip r:embed="rId3"/>
                <a:stretch>
                  <a:fillRect l="-6" r="6"/>
                </a:stretch>
              </a:blipFill>
              <a:ln w="9525">
                <a:noFill/>
              </a:ln>
            </p:spPr>
            <p:txBody>
              <a:bodyPr/>
              <a:lstStyle/>
              <a:p>
                <a:r>
                  <a:rPr lang="zh-CN" altLang="en-US">
                    <a:noFill/>
                  </a:rPr>
                  <a:t> </a:t>
                </a:r>
              </a:p>
            </p:txBody>
          </p:sp>
        </mc:Fallback>
      </mc:AlternateContent>
      <p:pic>
        <p:nvPicPr>
          <p:cNvPr id="19" name="图片 18"/>
          <p:cNvPicPr>
            <a:picLocks noChangeAspect="1"/>
          </p:cNvPicPr>
          <p:nvPr>
            <p:custDataLst>
              <p:tags r:id="rId4"/>
            </p:custDataLst>
          </p:nvPr>
        </p:nvPicPr>
        <p:blipFill>
          <a:blip r:embed="rId5"/>
          <a:stretch>
            <a:fillRect/>
          </a:stretch>
        </p:blipFill>
        <p:spPr>
          <a:xfrm>
            <a:off x="6430934" y="2235996"/>
            <a:ext cx="2088572" cy="2076924"/>
          </a:xfrm>
          <a:prstGeom prst="rect">
            <a:avLst/>
          </a:prstGeom>
        </p:spPr>
      </p:pic>
      <p:sp>
        <p:nvSpPr>
          <p:cNvPr id="2" name="文本框 1"/>
          <p:cNvSpPr txBox="1"/>
          <p:nvPr/>
        </p:nvSpPr>
        <p:spPr>
          <a:xfrm>
            <a:off x="592455" y="60960"/>
            <a:ext cx="5114381"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sp>
        <p:nvSpPr>
          <p:cNvPr id="3" name="文本框 2"/>
          <p:cNvSpPr txBox="1"/>
          <p:nvPr>
            <p:custDataLst>
              <p:tags r:id="rId6"/>
            </p:custDataLst>
          </p:nvPr>
        </p:nvSpPr>
        <p:spPr>
          <a:xfrm>
            <a:off x="2742271" y="2816906"/>
            <a:ext cx="305435" cy="378460"/>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rmAutofit fontScale="97500"/>
          </a:bodyPr>
          <a:lstStyle/>
          <a:p>
            <a:pPr algn="l"/>
            <a:r>
              <a:rPr lang="en-US" altLang="zh-CN" sz="2000" dirty="0">
                <a:solidFill>
                  <a:srgbClr val="FF0000"/>
                </a:solidFill>
                <a:cs typeface="+mn-ea"/>
                <a:sym typeface="+mn-lt"/>
              </a:rPr>
              <a:t>2</a:t>
            </a:r>
            <a:endParaRPr lang="en-US" altLang="zh-CN" sz="2000" dirty="0">
              <a:solidFill>
                <a:srgbClr val="FF0000"/>
              </a:solidFill>
              <a:cs typeface="+mn-ea"/>
              <a:sym typeface="+mn-lt"/>
            </a:endParaRPr>
          </a:p>
        </p:txBody>
      </p:sp>
      <p:sp>
        <p:nvSpPr>
          <p:cNvPr id="8" name="文本框 7"/>
          <p:cNvSpPr txBox="1"/>
          <p:nvPr/>
        </p:nvSpPr>
        <p:spPr>
          <a:xfrm>
            <a:off x="4887386" y="2416929"/>
            <a:ext cx="676543" cy="400110"/>
          </a:xfrm>
          <a:prstGeom prst="rect">
            <a:avLst/>
          </a:prstGeom>
          <a:noFill/>
        </p:spPr>
        <p:txBody>
          <a:bodyPr wrap="square" rtlCol="0">
            <a:spAutoFit/>
          </a:bodyPr>
          <a:lstStyle/>
          <a:p>
            <a:r>
              <a:rPr lang="en-US" altLang="zh-CN" sz="2000" dirty="0">
                <a:solidFill>
                  <a:srgbClr val="FF0000"/>
                </a:solidFill>
              </a:rPr>
              <a:t>2</a:t>
            </a:r>
            <a:endParaRPr lang="zh-CN" altLang="en-US" sz="2000" dirty="0">
              <a:solidFill>
                <a:srgbClr val="FF0000"/>
              </a:solidFill>
            </a:endParaRPr>
          </a:p>
        </p:txBody>
      </p:sp>
      <p:sp>
        <p:nvSpPr>
          <p:cNvPr id="9" name="文本框 8"/>
          <p:cNvSpPr txBox="1"/>
          <p:nvPr/>
        </p:nvSpPr>
        <p:spPr>
          <a:xfrm>
            <a:off x="-604157" y="824593"/>
            <a:ext cx="184731" cy="300082"/>
          </a:xfrm>
          <a:prstGeom prst="rect">
            <a:avLst/>
          </a:prstGeom>
          <a:noFill/>
        </p:spPr>
        <p:txBody>
          <a:bodyPr wrap="none" rtlCol="0">
            <a:spAutoFit/>
          </a:bodyPr>
          <a:lstStyle/>
          <a:p>
            <a:endParaRPr lang="zh-CN" altLang="en-US" dirty="0"/>
          </a:p>
        </p:txBody>
      </p:sp>
      <p:sp>
        <p:nvSpPr>
          <p:cNvPr id="10" name="文本框 9"/>
          <p:cNvSpPr txBox="1"/>
          <p:nvPr/>
        </p:nvSpPr>
        <p:spPr>
          <a:xfrm>
            <a:off x="1227174" y="2794983"/>
            <a:ext cx="676543" cy="400110"/>
          </a:xfrm>
          <a:prstGeom prst="rect">
            <a:avLst/>
          </a:prstGeom>
          <a:noFill/>
        </p:spPr>
        <p:txBody>
          <a:bodyPr wrap="square" rtlCol="0">
            <a:spAutoFit/>
          </a:bodyPr>
          <a:lstStyle/>
          <a:p>
            <a:r>
              <a:rPr lang="en-US" altLang="zh-CN" sz="2000" dirty="0">
                <a:solidFill>
                  <a:srgbClr val="FF0000"/>
                </a:solidFill>
              </a:rPr>
              <a:t>&lt;</a:t>
            </a:r>
            <a:endParaRPr lang="zh-CN" altLang="en-US" sz="2000" dirty="0">
              <a:solidFill>
                <a:srgbClr val="FF0000"/>
              </a:solidFill>
            </a:endParaRPr>
          </a:p>
        </p:txBody>
      </p:sp>
      <p:sp>
        <p:nvSpPr>
          <p:cNvPr id="15" name="文本框 14"/>
          <p:cNvSpPr txBox="1"/>
          <p:nvPr/>
        </p:nvSpPr>
        <p:spPr>
          <a:xfrm>
            <a:off x="4630783" y="987742"/>
            <a:ext cx="450850" cy="398780"/>
          </a:xfrm>
          <a:prstGeom prst="rect">
            <a:avLst/>
          </a:prstGeom>
          <a:noFill/>
        </p:spPr>
        <p:txBody>
          <a:bodyPr wrap="square" rtlCol="0">
            <a:spAutoFit/>
          </a:bodyPr>
          <a:lstStyle/>
          <a:p>
            <a:r>
              <a:rPr lang="en-US" altLang="zh-CN" sz="2000" dirty="0">
                <a:solidFill>
                  <a:srgbClr val="FF0000"/>
                </a:solidFill>
              </a:rPr>
              <a:t>π</a:t>
            </a:r>
            <a:endParaRPr lang="en-US" altLang="zh-CN" sz="2000" dirty="0">
              <a:solidFill>
                <a:srgbClr val="FF0000"/>
              </a:solidFill>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bldLvl="0" animBg="1"/>
      <p:bldP spid="8" grpId="0"/>
      <p:bldP spid="10" grpId="0"/>
      <p:bldP spid="15" grpId="1"/>
      <p:bldP spid="15"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2"/>
          <p:cNvSpPr txBox="1"/>
          <p:nvPr>
            <p:custDataLst>
              <p:tags r:id="rId1"/>
            </p:custDataLst>
          </p:nvPr>
        </p:nvSpPr>
        <p:spPr>
          <a:xfrm>
            <a:off x="479015" y="1750863"/>
            <a:ext cx="5582285" cy="2861310"/>
          </a:xfrm>
          <a:prstGeom prst="rect">
            <a:avLst/>
          </a:prstGeom>
          <a:noFill/>
          <a:ln w="9525">
            <a:noFill/>
          </a:ln>
        </p:spPr>
        <p:txBody>
          <a:bodyPr wrap="square" anchor="t" anchorCtr="0">
            <a:normAutofit/>
          </a:bodyPr>
          <a:lstStyle/>
          <a:p>
            <a:pPr indent="0" fontAlgn="auto">
              <a:lnSpc>
                <a:spcPct val="150000"/>
              </a:lnSpc>
              <a:spcBef>
                <a:spcPct val="0"/>
              </a:spcBef>
              <a:spcAft>
                <a:spcPct val="0"/>
              </a:spcAft>
              <a:buNone/>
            </a:pPr>
            <a:r>
              <a:rPr lang="zh-CN" altLang="en-US" sz="2000" dirty="0">
                <a:solidFill>
                  <a:schemeClr val="tx1"/>
                </a:solidFill>
                <a:cs typeface="+mn-ea"/>
                <a:sym typeface="+mn-lt"/>
              </a:rPr>
              <a:t>任务</a:t>
            </a:r>
            <a:r>
              <a:rPr lang="en-US" altLang="zh-CN" sz="2000" dirty="0">
                <a:solidFill>
                  <a:schemeClr val="tx1"/>
                </a:solidFill>
                <a:cs typeface="+mn-ea"/>
                <a:sym typeface="+mn-lt"/>
              </a:rPr>
              <a:t>1. </a:t>
            </a:r>
            <a:r>
              <a:rPr lang="zh-CN" altLang="en-US" sz="2000" dirty="0">
                <a:solidFill>
                  <a:schemeClr val="tx1"/>
                </a:solidFill>
                <a:cs typeface="+mn-ea"/>
                <a:sym typeface="+mn-lt"/>
              </a:rPr>
              <a:t>②在圆外部作一个正好 “包住”圆的正方形</a:t>
            </a:r>
            <a:r>
              <a:rPr lang="en-US" altLang="zh-CN" sz="2000" i="1" dirty="0">
                <a:solidFill>
                  <a:schemeClr val="tx1"/>
                </a:solidFill>
                <a:cs typeface="+mn-ea"/>
                <a:sym typeface="+mn-lt"/>
              </a:rPr>
              <a:t>A′B′C′D′</a:t>
            </a:r>
            <a:r>
              <a:rPr lang="zh-CN" altLang="en-US" sz="2000" dirty="0">
                <a:solidFill>
                  <a:schemeClr val="tx1"/>
                </a:solidFill>
                <a:cs typeface="+mn-ea"/>
                <a:sym typeface="+mn-lt"/>
              </a:rPr>
              <a:t>，其面积记为</a:t>
            </a:r>
            <a:r>
              <a:rPr lang="en-US" altLang="zh-CN" sz="2000" i="1" dirty="0">
                <a:solidFill>
                  <a:schemeClr val="tx1"/>
                </a:solidFill>
                <a:cs typeface="+mn-ea"/>
                <a:sym typeface="+mn-lt"/>
              </a:rPr>
              <a:t>S′</a:t>
            </a:r>
            <a:r>
              <a:rPr lang="zh-CN" altLang="en-US" sz="2000" baseline="-25000" dirty="0">
                <a:solidFill>
                  <a:schemeClr val="tx1"/>
                </a:solidFill>
                <a:cs typeface="+mn-ea"/>
                <a:sym typeface="+mn-lt"/>
              </a:rPr>
              <a:t>正方形</a:t>
            </a:r>
            <a:r>
              <a:rPr lang="zh-CN" altLang="en-US" sz="2000" dirty="0">
                <a:solidFill>
                  <a:schemeClr val="tx1"/>
                </a:solidFill>
                <a:cs typeface="+mn-ea"/>
                <a:sym typeface="+mn-lt"/>
              </a:rPr>
              <a:t>，</a:t>
            </a:r>
            <a:r>
              <a:rPr lang="en-US" altLang="zh-CN" sz="2000" dirty="0">
                <a:solidFill>
                  <a:schemeClr val="tx1"/>
                </a:solidFill>
                <a:cs typeface="+mn-ea"/>
                <a:sym typeface="+mn-lt"/>
              </a:rPr>
              <a:t>S</a:t>
            </a:r>
            <a:r>
              <a:rPr lang="en-US" altLang="zh-CN" sz="2000" i="1" dirty="0">
                <a:solidFill>
                  <a:schemeClr val="tx1"/>
                </a:solidFill>
                <a:cs typeface="+mn-ea"/>
                <a:sym typeface="+mn-lt"/>
              </a:rPr>
              <a:t>′</a:t>
            </a:r>
            <a:r>
              <a:rPr lang="zh-CN" altLang="en-US" sz="2000" baseline="-25000" dirty="0">
                <a:solidFill>
                  <a:schemeClr val="tx1"/>
                </a:solidFill>
                <a:cs typeface="+mn-ea"/>
                <a:sym typeface="+mn-lt"/>
              </a:rPr>
              <a:t>正方形</a:t>
            </a:r>
            <a:r>
              <a:rPr lang="zh-CN" altLang="en-US" sz="2000" dirty="0">
                <a:solidFill>
                  <a:schemeClr val="tx1"/>
                </a:solidFill>
                <a:cs typeface="+mn-ea"/>
                <a:sym typeface="+mn-lt"/>
              </a:rPr>
              <a:t>＝</a:t>
            </a:r>
            <a:r>
              <a:rPr lang="en-US" altLang="zh-CN" sz="2000" dirty="0">
                <a:solidFill>
                  <a:schemeClr val="tx1"/>
                </a:solidFill>
                <a:cs typeface="+mn-ea"/>
                <a:sym typeface="+mn-lt"/>
              </a:rPr>
              <a:t>____</a:t>
            </a:r>
            <a:r>
              <a:rPr lang="zh-CN" altLang="en-US" sz="2000" dirty="0">
                <a:solidFill>
                  <a:schemeClr val="tx1"/>
                </a:solidFill>
                <a:cs typeface="+mn-ea"/>
                <a:sym typeface="+mn-lt"/>
              </a:rPr>
              <a:t>，则</a:t>
            </a:r>
            <a:r>
              <a:rPr lang="en-US" altLang="zh-CN" sz="2000" i="1" dirty="0">
                <a:cs typeface="+mn-ea"/>
                <a:sym typeface="+mn-lt"/>
              </a:rPr>
              <a:t>S</a:t>
            </a:r>
            <a:r>
              <a:rPr lang="zh-CN" altLang="en-US" sz="2000" baseline="-25000" dirty="0">
                <a:cs typeface="+mn-ea"/>
                <a:sym typeface="+mn-lt"/>
              </a:rPr>
              <a:t>圆 形</a:t>
            </a:r>
            <a:r>
              <a:rPr lang="zh-CN" altLang="en-US" sz="2000" u="sng" baseline="-25000" dirty="0">
                <a:cs typeface="+mn-ea"/>
                <a:sym typeface="+mn-lt"/>
              </a:rPr>
              <a:t>                 </a:t>
            </a:r>
            <a:r>
              <a:rPr lang="en-US" altLang="zh-CN" sz="2000" dirty="0">
                <a:cs typeface="+mn-ea"/>
                <a:sym typeface="+mn-lt"/>
              </a:rPr>
              <a:t>S</a:t>
            </a:r>
            <a:r>
              <a:rPr lang="en-US" altLang="zh-CN" sz="2000" i="1" dirty="0">
                <a:cs typeface="+mn-ea"/>
                <a:sym typeface="+mn-lt"/>
              </a:rPr>
              <a:t>′</a:t>
            </a:r>
            <a:r>
              <a:rPr lang="zh-CN" altLang="en-US" sz="2000" baseline="-25000" dirty="0">
                <a:cs typeface="+mn-ea"/>
                <a:sym typeface="+mn-lt"/>
              </a:rPr>
              <a:t>正方形</a:t>
            </a:r>
            <a:r>
              <a:rPr lang="zh-CN" altLang="en-US" sz="2000" dirty="0">
                <a:cs typeface="+mn-ea"/>
                <a:sym typeface="+mn-lt"/>
              </a:rPr>
              <a:t>， </a:t>
            </a:r>
            <a:r>
              <a:rPr lang="en-US" altLang="zh-CN" sz="2000" dirty="0">
                <a:solidFill>
                  <a:schemeClr val="tx1"/>
                </a:solidFill>
                <a:cs typeface="+mn-ea"/>
                <a:sym typeface="+mn-lt"/>
              </a:rPr>
              <a:t>π</a:t>
            </a:r>
            <a:r>
              <a:rPr lang="en-US" altLang="zh-CN" sz="2000" spc="225" dirty="0">
                <a:solidFill>
                  <a:schemeClr val="tx1"/>
                </a:solidFill>
                <a:cs typeface="+mn-ea"/>
                <a:sym typeface="+mn-lt"/>
              </a:rPr>
              <a:t>&lt;</a:t>
            </a:r>
            <a:r>
              <a:rPr lang="en-US" altLang="zh-CN" sz="2000" u="sng" spc="225" dirty="0">
                <a:solidFill>
                  <a:schemeClr val="tx1"/>
                </a:solidFill>
                <a:cs typeface="+mn-ea"/>
                <a:sym typeface="+mn-lt"/>
              </a:rPr>
              <a:t>         .   </a:t>
            </a:r>
            <a:endParaRPr lang="en-US" altLang="zh-CN" sz="2000" u="sng" spc="225" dirty="0">
              <a:solidFill>
                <a:schemeClr val="tx1"/>
              </a:solidFill>
              <a:cs typeface="+mn-ea"/>
              <a:sym typeface="+mn-lt"/>
            </a:endParaRPr>
          </a:p>
        </p:txBody>
      </p:sp>
      <mc:AlternateContent xmlns:mc="http://schemas.openxmlformats.org/markup-compatibility/2006">
        <mc:Choice xmlns:a14="http://schemas.microsoft.com/office/drawing/2010/main" Requires="a14">
          <p:sp>
            <p:nvSpPr>
              <p:cNvPr id="4" name="文本框 3"/>
              <p:cNvSpPr txBox="1"/>
              <p:nvPr/>
            </p:nvSpPr>
            <p:spPr>
              <a:xfrm>
                <a:off x="261800" y="772031"/>
                <a:ext cx="8364402" cy="829945"/>
              </a:xfrm>
              <a:prstGeom prst="rect">
                <a:avLst/>
              </a:prstGeom>
              <a:noFill/>
              <a:ln w="9525">
                <a:noFill/>
              </a:ln>
            </p:spPr>
            <p:txBody>
              <a:bodyPr wrap="square" anchor="t" anchorCtr="0">
                <a:normAutofit/>
                <a:extLst>
                  <a:ext uri="{4A0BC546-FE56-4ADE-93B0-CB8AF2F6F144}">
                    <wpsdc:textFrameExt xmlns:wpsdc="http://www.wps.cn/officeDocument/2022/drawingmlCustomData" type="text"/>
                  </a:ext>
                </a:extLst>
              </a:bodyPr>
              <a:lstStyle/>
              <a:p>
                <a:pPr lvl="0" indent="0" algn="l" fontAlgn="auto">
                  <a:lnSpc>
                    <a:spcPct val="100000"/>
                  </a:lnSpc>
                  <a:buClrTx/>
                  <a:buSzTx/>
                  <a:buFontTx/>
                </a:pPr>
                <a:r>
                  <a:rPr lang="zh-CN" altLang="en-US" sz="2400" dirty="0">
                    <a:solidFill>
                      <a:schemeClr val="tx1"/>
                    </a:solidFill>
                    <a:cs typeface="+mn-ea"/>
                    <a:sym typeface="+mn-lt"/>
                  </a:rPr>
                  <a:t>  设圆的半径为1，则圆的面积为</a:t>
                </a:r>
                <a:r>
                  <a:rPr lang="zh-CN" altLang="en-US" sz="2400" u="sng" dirty="0">
                    <a:solidFill>
                      <a:schemeClr val="tx1"/>
                    </a:solidFill>
                    <a:cs typeface="+mn-ea"/>
                    <a:sym typeface="+mn-lt"/>
                  </a:rPr>
                  <a:t> </a:t>
                </a:r>
                <a:r>
                  <a:rPr lang="en-US" altLang="zh-CN" sz="2400" u="sng" dirty="0">
                    <a:solidFill>
                      <a:schemeClr val="tx1"/>
                    </a:solidFill>
                    <a:cs typeface="+mn-ea"/>
                    <a:sym typeface="+mn-lt"/>
                  </a:rPr>
                  <a:t>     </a:t>
                </a:r>
                <a:r>
                  <a:rPr lang="zh-CN" altLang="en-US" sz="2400" dirty="0">
                    <a:solidFill>
                      <a:schemeClr val="tx1"/>
                    </a:solidFill>
                    <a:cs typeface="+mn-ea"/>
                    <a:sym typeface="+mn-lt"/>
                  </a:rPr>
                  <a:t>，通过圆的面积估算圆周率</a:t>
                </a:r>
                <a14:m>
                  <m:oMath xmlns:m="http://schemas.openxmlformats.org/officeDocument/2006/math">
                    <m:r>
                      <m:rPr>
                        <m:sty m:val="p"/>
                      </m:rPr>
                      <a:rPr lang="zh-CN" altLang="en-US" sz="2400" b="0" i="1" dirty="0">
                        <a:solidFill>
                          <a:schemeClr val="tx1"/>
                        </a:solidFill>
                        <a:latin typeface="Cambria Math" panose="02040503050406030204" pitchFamily="18" charset="0"/>
                        <a:cs typeface="+mn-ea"/>
                        <a:sym typeface="+mn-lt"/>
                      </a:rPr>
                      <m:t>π</m:t>
                    </m:r>
                  </m:oMath>
                </a14:m>
                <a:r>
                  <a:rPr lang="zh-CN" altLang="en-US" sz="2400" dirty="0">
                    <a:solidFill>
                      <a:schemeClr val="tx1"/>
                    </a:solidFill>
                    <a:cs typeface="+mn-ea"/>
                    <a:sym typeface="+mn-lt"/>
                  </a:rPr>
                  <a:t>的取值范围</a:t>
                </a:r>
                <a:r>
                  <a:rPr lang="en-US" altLang="zh-CN" sz="2400" dirty="0">
                    <a:solidFill>
                      <a:schemeClr val="tx1"/>
                    </a:solidFill>
                    <a:cs typeface="+mn-ea"/>
                    <a:sym typeface="+mn-lt"/>
                  </a:rPr>
                  <a:t>.</a:t>
                </a:r>
                <a:endParaRPr lang="en-US" altLang="zh-CN" sz="2400" dirty="0">
                  <a:solidFill>
                    <a:schemeClr val="tx1"/>
                  </a:solidFill>
                  <a:cs typeface="+mn-ea"/>
                  <a:sym typeface="+mn-lt"/>
                </a:endParaRPr>
              </a:p>
            </p:txBody>
          </p:sp>
        </mc:Choice>
        <mc:Fallback>
          <p:sp>
            <p:nvSpPr>
              <p:cNvPr id="4" name="文本框 3"/>
              <p:cNvSpPr txBox="1">
                <a:spLocks noRot="1" noChangeAspect="1" noMove="1" noResize="1" noEditPoints="1" noAdjustHandles="1" noChangeArrowheads="1" noChangeShapeType="1" noTextEdit="1"/>
              </p:cNvSpPr>
              <p:nvPr/>
            </p:nvSpPr>
            <p:spPr>
              <a:xfrm>
                <a:off x="261800" y="772031"/>
                <a:ext cx="8364402" cy="829945"/>
              </a:xfrm>
              <a:prstGeom prst="rect">
                <a:avLst/>
              </a:prstGeom>
              <a:blipFill rotWithShape="1">
                <a:blip r:embed="rId2"/>
                <a:stretch>
                  <a:fillRect l="-2" t="-61" r="4" b="61"/>
                </a:stretch>
              </a:blipFill>
              <a:ln w="9525">
                <a:noFill/>
              </a:ln>
            </p:spPr>
            <p:txBody>
              <a:bodyPr/>
              <a:lstStyle/>
              <a:p>
                <a:r>
                  <a:rPr lang="zh-CN" altLang="en-US">
                    <a:noFill/>
                  </a:rPr>
                  <a:t> </a:t>
                </a:r>
              </a:p>
            </p:txBody>
          </p:sp>
        </mc:Fallback>
      </mc:AlternateContent>
      <p:sp>
        <p:nvSpPr>
          <p:cNvPr id="22" name="文本框 21"/>
          <p:cNvSpPr txBox="1"/>
          <p:nvPr>
            <p:custDataLst>
              <p:tags r:id="rId3"/>
            </p:custDataLst>
          </p:nvPr>
        </p:nvSpPr>
        <p:spPr>
          <a:xfrm>
            <a:off x="7764145" y="4112895"/>
            <a:ext cx="294005" cy="362585"/>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Autofit/>
          </a:bodyPr>
          <a:lstStyle/>
          <a:p>
            <a:pPr algn="l"/>
            <a:endParaRPr lang="en-US" altLang="zh-CN" sz="2000" b="1" dirty="0">
              <a:solidFill>
                <a:schemeClr val="tx1"/>
              </a:solidFill>
              <a:cs typeface="+mn-ea"/>
              <a:sym typeface="+mn-lt"/>
            </a:endParaRPr>
          </a:p>
        </p:txBody>
      </p:sp>
      <p:sp>
        <p:nvSpPr>
          <p:cNvPr id="2" name="文本框 1"/>
          <p:cNvSpPr txBox="1"/>
          <p:nvPr/>
        </p:nvSpPr>
        <p:spPr>
          <a:xfrm>
            <a:off x="592455" y="60960"/>
            <a:ext cx="5114381"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sp>
        <p:nvSpPr>
          <p:cNvPr id="5" name="文本框 4"/>
          <p:cNvSpPr txBox="1"/>
          <p:nvPr>
            <p:custDataLst>
              <p:tags r:id="rId4"/>
            </p:custDataLst>
          </p:nvPr>
        </p:nvSpPr>
        <p:spPr>
          <a:xfrm>
            <a:off x="5171440" y="2308814"/>
            <a:ext cx="294005" cy="362585"/>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Autofit/>
          </a:bodyPr>
          <a:lstStyle/>
          <a:p>
            <a:pPr algn="l"/>
            <a:r>
              <a:rPr lang="en-US" altLang="zh-CN" sz="2000" dirty="0">
                <a:solidFill>
                  <a:srgbClr val="FF0000"/>
                </a:solidFill>
                <a:cs typeface="+mn-ea"/>
                <a:sym typeface="+mn-lt"/>
              </a:rPr>
              <a:t>4</a:t>
            </a:r>
            <a:endParaRPr lang="en-US" altLang="zh-CN" sz="2000" dirty="0">
              <a:solidFill>
                <a:srgbClr val="FF0000"/>
              </a:solidFill>
              <a:cs typeface="+mn-ea"/>
              <a:sym typeface="+mn-lt"/>
            </a:endParaRPr>
          </a:p>
        </p:txBody>
      </p:sp>
      <p:sp>
        <p:nvSpPr>
          <p:cNvPr id="9" name="文本框 8"/>
          <p:cNvSpPr txBox="1"/>
          <p:nvPr/>
        </p:nvSpPr>
        <p:spPr>
          <a:xfrm>
            <a:off x="-604157" y="824593"/>
            <a:ext cx="184731" cy="300082"/>
          </a:xfrm>
          <a:prstGeom prst="rect">
            <a:avLst/>
          </a:prstGeom>
          <a:noFill/>
        </p:spPr>
        <p:txBody>
          <a:bodyPr wrap="none" rtlCol="0">
            <a:spAutoFit/>
          </a:bodyPr>
          <a:lstStyle/>
          <a:p>
            <a:endParaRPr lang="zh-CN" altLang="en-US" dirty="0"/>
          </a:p>
        </p:txBody>
      </p:sp>
      <p:sp>
        <p:nvSpPr>
          <p:cNvPr id="12" name="文本框 7"/>
          <p:cNvSpPr txBox="1"/>
          <p:nvPr/>
        </p:nvSpPr>
        <p:spPr>
          <a:xfrm>
            <a:off x="3573555" y="2781408"/>
            <a:ext cx="676543" cy="400110"/>
          </a:xfrm>
          <a:prstGeom prst="rect">
            <a:avLst/>
          </a:prstGeom>
          <a:noFill/>
        </p:spPr>
        <p:txBody>
          <a:bodyPr wrap="square" rtlCol="0">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ltLang="zh-CN" sz="2000" dirty="0">
                <a:solidFill>
                  <a:srgbClr val="FF0000"/>
                </a:solidFill>
              </a:rPr>
              <a:t>4</a:t>
            </a:r>
            <a:endParaRPr lang="zh-CN" altLang="en-US" sz="2000" dirty="0">
              <a:solidFill>
                <a:srgbClr val="FF0000"/>
              </a:solidFill>
            </a:endParaRPr>
          </a:p>
        </p:txBody>
      </p:sp>
      <p:sp>
        <p:nvSpPr>
          <p:cNvPr id="13" name="文本框 12"/>
          <p:cNvSpPr txBox="1"/>
          <p:nvPr/>
        </p:nvSpPr>
        <p:spPr>
          <a:xfrm>
            <a:off x="1374954" y="2867103"/>
            <a:ext cx="413025" cy="400110"/>
          </a:xfrm>
          <a:prstGeom prst="rect">
            <a:avLst/>
          </a:prstGeom>
          <a:noFill/>
        </p:spPr>
        <p:txBody>
          <a:bodyPr wrap="square" rtlCol="0">
            <a:spAutoFit/>
          </a:bodyPr>
          <a:lstStyle/>
          <a:p>
            <a:r>
              <a:rPr lang="en-US" altLang="zh-CN" sz="2000" dirty="0">
                <a:solidFill>
                  <a:srgbClr val="FF0000"/>
                </a:solidFill>
              </a:rPr>
              <a:t>&lt;</a:t>
            </a:r>
            <a:endParaRPr lang="zh-CN" altLang="en-US" sz="2000" dirty="0">
              <a:solidFill>
                <a:srgbClr val="FF0000"/>
              </a:solidFill>
            </a:endParaRPr>
          </a:p>
        </p:txBody>
      </p:sp>
      <p:sp>
        <p:nvSpPr>
          <p:cNvPr id="15" name="文本框 14"/>
          <p:cNvSpPr txBox="1"/>
          <p:nvPr/>
        </p:nvSpPr>
        <p:spPr>
          <a:xfrm>
            <a:off x="4720590" y="772160"/>
            <a:ext cx="450850" cy="398780"/>
          </a:xfrm>
          <a:prstGeom prst="rect">
            <a:avLst/>
          </a:prstGeom>
          <a:noFill/>
        </p:spPr>
        <p:txBody>
          <a:bodyPr wrap="square" rtlCol="0">
            <a:spAutoFit/>
          </a:bodyPr>
          <a:lstStyle/>
          <a:p>
            <a:r>
              <a:rPr lang="en-US" altLang="zh-CN" sz="2000" dirty="0">
                <a:solidFill>
                  <a:srgbClr val="FF0000"/>
                </a:solidFill>
              </a:rPr>
              <a:t>π</a:t>
            </a:r>
            <a:endParaRPr lang="en-US" altLang="zh-CN" sz="2000" dirty="0">
              <a:solidFill>
                <a:srgbClr val="FF0000"/>
              </a:solidFill>
            </a:endParaRPr>
          </a:p>
        </p:txBody>
      </p:sp>
      <p:pic>
        <p:nvPicPr>
          <p:cNvPr id="26" name="图片 25"/>
          <p:cNvPicPr>
            <a:picLocks noChangeAspect="1"/>
          </p:cNvPicPr>
          <p:nvPr/>
        </p:nvPicPr>
        <p:blipFill>
          <a:blip r:embed="rId5"/>
          <a:stretch>
            <a:fillRect/>
          </a:stretch>
        </p:blipFill>
        <p:spPr>
          <a:xfrm>
            <a:off x="6185495" y="1601976"/>
            <a:ext cx="2387000" cy="2286336"/>
          </a:xfrm>
          <a:prstGeom prst="rect">
            <a:avLst/>
          </a:prstGeom>
        </p:spPr>
      </p:pic>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文本框 3"/>
              <p:cNvSpPr txBox="1"/>
              <p:nvPr/>
            </p:nvSpPr>
            <p:spPr>
              <a:xfrm>
                <a:off x="261800" y="949205"/>
                <a:ext cx="8364402" cy="829945"/>
              </a:xfrm>
              <a:prstGeom prst="rect">
                <a:avLst/>
              </a:prstGeom>
              <a:noFill/>
              <a:ln w="9525">
                <a:noFill/>
              </a:ln>
            </p:spPr>
            <p:txBody>
              <a:bodyPr wrap="square" anchor="t" anchorCtr="0">
                <a:normAutofit/>
                <a:extLst>
                  <a:ext uri="{4A0BC546-FE56-4ADE-93B0-CB8AF2F6F144}">
                    <wpsdc:textFrameExt xmlns:wpsdc="http://www.wps.cn/officeDocument/2022/drawingmlCustomData" type="text"/>
                  </a:ext>
                </a:extLst>
              </a:bodyPr>
              <a:lstStyle/>
              <a:p>
                <a:pPr lvl="0" indent="0" algn="l" fontAlgn="auto">
                  <a:lnSpc>
                    <a:spcPct val="100000"/>
                  </a:lnSpc>
                  <a:buClrTx/>
                  <a:buSzTx/>
                  <a:buFontTx/>
                </a:pPr>
                <a:r>
                  <a:rPr lang="zh-CN" altLang="en-US" sz="2400" dirty="0">
                    <a:solidFill>
                      <a:schemeClr val="tx1"/>
                    </a:solidFill>
                    <a:cs typeface="+mn-ea"/>
                    <a:sym typeface="+mn-lt"/>
                  </a:rPr>
                  <a:t>  设圆的半径为1，则圆的面积为</a:t>
                </a:r>
                <a:r>
                  <a:rPr lang="zh-CN" altLang="en-US" sz="2400" u="sng" dirty="0">
                    <a:solidFill>
                      <a:schemeClr val="tx1"/>
                    </a:solidFill>
                    <a:cs typeface="+mn-ea"/>
                    <a:sym typeface="+mn-lt"/>
                  </a:rPr>
                  <a:t> </a:t>
                </a:r>
                <a:r>
                  <a:rPr lang="en-US" altLang="zh-CN" sz="2400" u="sng" dirty="0">
                    <a:solidFill>
                      <a:schemeClr val="tx1"/>
                    </a:solidFill>
                    <a:cs typeface="+mn-ea"/>
                    <a:sym typeface="+mn-lt"/>
                  </a:rPr>
                  <a:t>     </a:t>
                </a:r>
                <a:r>
                  <a:rPr lang="zh-CN" altLang="en-US" sz="2400" dirty="0">
                    <a:solidFill>
                      <a:schemeClr val="tx1"/>
                    </a:solidFill>
                    <a:cs typeface="+mn-ea"/>
                    <a:sym typeface="+mn-lt"/>
                  </a:rPr>
                  <a:t>，通过圆的面积估算圆周率</a:t>
                </a:r>
                <a14:m>
                  <m:oMath xmlns:m="http://schemas.openxmlformats.org/officeDocument/2006/math">
                    <m:r>
                      <m:rPr>
                        <m:sty m:val="p"/>
                      </m:rPr>
                      <a:rPr lang="zh-CN" altLang="en-US" sz="2400" b="0" i="1" dirty="0">
                        <a:solidFill>
                          <a:schemeClr val="tx1"/>
                        </a:solidFill>
                        <a:latin typeface="Cambria Math" panose="02040503050406030204" pitchFamily="18" charset="0"/>
                        <a:cs typeface="+mn-ea"/>
                        <a:sym typeface="+mn-lt"/>
                      </a:rPr>
                      <m:t>π</m:t>
                    </m:r>
                  </m:oMath>
                </a14:m>
                <a:r>
                  <a:rPr lang="zh-CN" altLang="en-US" sz="2400" dirty="0">
                    <a:solidFill>
                      <a:schemeClr val="tx1"/>
                    </a:solidFill>
                    <a:cs typeface="+mn-ea"/>
                    <a:sym typeface="+mn-lt"/>
                  </a:rPr>
                  <a:t>的取值范围</a:t>
                </a:r>
                <a:r>
                  <a:rPr lang="en-US" altLang="zh-CN" sz="2400" dirty="0">
                    <a:solidFill>
                      <a:schemeClr val="tx1"/>
                    </a:solidFill>
                    <a:cs typeface="+mn-ea"/>
                    <a:sym typeface="+mn-lt"/>
                  </a:rPr>
                  <a:t>.</a:t>
                </a:r>
                <a:endParaRPr lang="en-US" altLang="zh-CN" sz="2400" dirty="0">
                  <a:solidFill>
                    <a:schemeClr val="tx1"/>
                  </a:solidFill>
                  <a:cs typeface="+mn-ea"/>
                  <a:sym typeface="+mn-lt"/>
                </a:endParaRPr>
              </a:p>
            </p:txBody>
          </p:sp>
        </mc:Choice>
        <mc:Fallback>
          <p:sp>
            <p:nvSpPr>
              <p:cNvPr id="4" name="文本框 3"/>
              <p:cNvSpPr txBox="1">
                <a:spLocks noRot="1" noChangeAspect="1" noMove="1" noResize="1" noEditPoints="1" noAdjustHandles="1" noChangeArrowheads="1" noChangeShapeType="1" noTextEdit="1"/>
              </p:cNvSpPr>
              <p:nvPr/>
            </p:nvSpPr>
            <p:spPr>
              <a:xfrm>
                <a:off x="261800" y="949205"/>
                <a:ext cx="8364402" cy="829945"/>
              </a:xfrm>
              <a:prstGeom prst="rect">
                <a:avLst/>
              </a:prstGeom>
              <a:blipFill rotWithShape="1">
                <a:blip r:embed="rId1"/>
                <a:stretch>
                  <a:fillRect l="-2" t="-62" r="4" b="62"/>
                </a:stretch>
              </a:blipFill>
              <a:ln w="9525">
                <a:noFill/>
              </a:ln>
            </p:spPr>
            <p:txBody>
              <a:bodyPr/>
              <a:lstStyle/>
              <a:p>
                <a:r>
                  <a:rPr lang="zh-CN" altLang="en-US">
                    <a:noFill/>
                  </a:rPr>
                  <a:t> </a:t>
                </a:r>
              </a:p>
            </p:txBody>
          </p:sp>
        </mc:Fallback>
      </mc:AlternateContent>
      <p:pic>
        <p:nvPicPr>
          <p:cNvPr id="14" name="图片 13"/>
          <p:cNvPicPr>
            <a:picLocks noChangeAspect="1"/>
          </p:cNvPicPr>
          <p:nvPr>
            <p:custDataLst>
              <p:tags r:id="rId2"/>
            </p:custDataLst>
          </p:nvPr>
        </p:nvPicPr>
        <p:blipFill>
          <a:blip r:embed="rId3"/>
          <a:stretch>
            <a:fillRect/>
          </a:stretch>
        </p:blipFill>
        <p:spPr>
          <a:xfrm>
            <a:off x="3021930" y="1741050"/>
            <a:ext cx="2684906" cy="2565063"/>
          </a:xfrm>
          <a:prstGeom prst="rect">
            <a:avLst/>
          </a:prstGeom>
        </p:spPr>
      </p:pic>
      <p:grpSp>
        <p:nvGrpSpPr>
          <p:cNvPr id="3" name="组合 2"/>
          <p:cNvGrpSpPr/>
          <p:nvPr/>
        </p:nvGrpSpPr>
        <p:grpSpPr>
          <a:xfrm>
            <a:off x="3469690" y="4413934"/>
            <a:ext cx="1789385" cy="570230"/>
            <a:chOff x="3608613" y="4381043"/>
            <a:chExt cx="1789385" cy="570230"/>
          </a:xfrm>
        </p:grpSpPr>
        <p:sp>
          <p:nvSpPr>
            <p:cNvPr id="24" name="矩形 23"/>
            <p:cNvSpPr/>
            <p:nvPr>
              <p:custDataLst>
                <p:tags r:id="rId4"/>
              </p:custDataLst>
            </p:nvPr>
          </p:nvSpPr>
          <p:spPr>
            <a:xfrm>
              <a:off x="3608613" y="4381043"/>
              <a:ext cx="1789385" cy="570230"/>
            </a:xfrm>
            <a:prstGeom prst="rect">
              <a:avLst/>
            </a:prstGeom>
            <a:solidFill>
              <a:schemeClr val="accent1">
                <a:lumMod val="20000"/>
                <a:lumOff val="80000"/>
              </a:schemeClr>
            </a:solidFill>
            <a:ln>
              <a:solidFill>
                <a:schemeClr val="accent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文本框 30"/>
            <p:cNvSpPr txBox="1"/>
            <p:nvPr>
              <p:custDataLst>
                <p:tags r:id="rId5"/>
              </p:custDataLst>
            </p:nvPr>
          </p:nvSpPr>
          <p:spPr>
            <a:xfrm>
              <a:off x="3671607" y="4477563"/>
              <a:ext cx="1634490" cy="398780"/>
            </a:xfrm>
            <a:prstGeom prst="rect">
              <a:avLst/>
            </a:prstGeom>
            <a:noFill/>
            <a:ln w="12700"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a:normAutofit fontScale="97500"/>
            </a:bodyPr>
            <a:lstStyle/>
            <a:p>
              <a:r>
                <a:rPr lang="en-US" altLang="zh-CN" sz="2000" b="1" u="sng" dirty="0">
                  <a:solidFill>
                    <a:schemeClr val="tx1"/>
                  </a:solidFill>
                  <a:cs typeface="+mn-ea"/>
                  <a:sym typeface="+mn-lt"/>
                </a:rPr>
                <a:t>       </a:t>
              </a:r>
              <a:r>
                <a:rPr lang="en-US" altLang="zh-CN" sz="2000" b="1" dirty="0">
                  <a:solidFill>
                    <a:schemeClr val="tx1"/>
                  </a:solidFill>
                  <a:cs typeface="+mn-ea"/>
                  <a:sym typeface="+mn-lt"/>
                </a:rPr>
                <a:t>&lt; π </a:t>
              </a:r>
              <a:r>
                <a:rPr lang="en-US" altLang="zh-CN" sz="2000" spc="225" dirty="0">
                  <a:solidFill>
                    <a:schemeClr val="tx1"/>
                  </a:solidFill>
                  <a:cs typeface="+mn-ea"/>
                  <a:sym typeface="+mn-lt"/>
                </a:rPr>
                <a:t>&lt;</a:t>
              </a:r>
              <a:r>
                <a:rPr lang="en-US" altLang="zh-CN" sz="2000" u="sng" spc="225" dirty="0">
                  <a:solidFill>
                    <a:schemeClr val="tx1"/>
                  </a:solidFill>
                  <a:cs typeface="+mn-ea"/>
                  <a:sym typeface="+mn-lt"/>
                </a:rPr>
                <a:t>   </a:t>
              </a:r>
              <a:r>
                <a:rPr lang="en-US" altLang="zh-CN" sz="2000" u="sng" spc="225" dirty="0">
                  <a:solidFill>
                    <a:schemeClr val="accent2">
                      <a:lumMod val="50000"/>
                    </a:schemeClr>
                  </a:solidFill>
                  <a:cs typeface="+mn-ea"/>
                  <a:sym typeface="+mn-lt"/>
                </a:rPr>
                <a:t>.</a:t>
              </a:r>
              <a:endParaRPr lang="en-US" altLang="zh-CN" sz="2000" u="sng" spc="225" dirty="0">
                <a:solidFill>
                  <a:schemeClr val="accent2">
                    <a:lumMod val="50000"/>
                  </a:schemeClr>
                </a:solidFill>
                <a:cs typeface="+mn-ea"/>
                <a:sym typeface="+mn-lt"/>
              </a:endParaRPr>
            </a:p>
          </p:txBody>
        </p:sp>
        <p:sp>
          <p:nvSpPr>
            <p:cNvPr id="21" name="文本框 20"/>
            <p:cNvSpPr txBox="1"/>
            <p:nvPr>
              <p:custDataLst>
                <p:tags r:id="rId6"/>
              </p:custDataLst>
            </p:nvPr>
          </p:nvSpPr>
          <p:spPr>
            <a:xfrm>
              <a:off x="3850042" y="4476928"/>
              <a:ext cx="305435" cy="378460"/>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rmAutofit fontScale="97500"/>
            </a:bodyPr>
            <a:lstStyle/>
            <a:p>
              <a:pPr algn="l"/>
              <a:r>
                <a:rPr lang="en-US" altLang="zh-CN" sz="2000" b="1" dirty="0">
                  <a:solidFill>
                    <a:schemeClr val="tx1"/>
                  </a:solidFill>
                  <a:cs typeface="+mn-ea"/>
                  <a:sym typeface="+mn-lt"/>
                </a:rPr>
                <a:t>2</a:t>
              </a:r>
              <a:endParaRPr lang="en-US" altLang="zh-CN" sz="2000" b="1" dirty="0">
                <a:solidFill>
                  <a:schemeClr val="tx1"/>
                </a:solidFill>
                <a:cs typeface="+mn-ea"/>
                <a:sym typeface="+mn-lt"/>
              </a:endParaRPr>
            </a:p>
          </p:txBody>
        </p:sp>
        <p:sp>
          <p:nvSpPr>
            <p:cNvPr id="22" name="文本框 21"/>
            <p:cNvSpPr txBox="1"/>
            <p:nvPr>
              <p:custDataLst>
                <p:tags r:id="rId7"/>
              </p:custDataLst>
            </p:nvPr>
          </p:nvSpPr>
          <p:spPr>
            <a:xfrm>
              <a:off x="4777777" y="4476928"/>
              <a:ext cx="294005" cy="362585"/>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Autofit/>
            </a:bodyPr>
            <a:lstStyle/>
            <a:p>
              <a:pPr algn="l"/>
              <a:r>
                <a:rPr lang="en-US" altLang="zh-CN" sz="2000" b="1" dirty="0">
                  <a:solidFill>
                    <a:schemeClr val="tx1"/>
                  </a:solidFill>
                  <a:cs typeface="+mn-ea"/>
                  <a:sym typeface="+mn-lt"/>
                </a:rPr>
                <a:t>4</a:t>
              </a:r>
              <a:endParaRPr lang="en-US" altLang="zh-CN" sz="2000" b="1" dirty="0">
                <a:solidFill>
                  <a:schemeClr val="tx1"/>
                </a:solidFill>
                <a:cs typeface="+mn-ea"/>
                <a:sym typeface="+mn-lt"/>
              </a:endParaRPr>
            </a:p>
          </p:txBody>
        </p:sp>
      </p:grpSp>
      <p:sp>
        <p:nvSpPr>
          <p:cNvPr id="2" name="文本框 1"/>
          <p:cNvSpPr txBox="1"/>
          <p:nvPr/>
        </p:nvSpPr>
        <p:spPr>
          <a:xfrm>
            <a:off x="592455" y="60960"/>
            <a:ext cx="5114381"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sp>
        <p:nvSpPr>
          <p:cNvPr id="6" name="文本框 5"/>
          <p:cNvSpPr txBox="1"/>
          <p:nvPr/>
        </p:nvSpPr>
        <p:spPr>
          <a:xfrm>
            <a:off x="5896443" y="2369184"/>
            <a:ext cx="604299" cy="461665"/>
          </a:xfrm>
          <a:prstGeom prst="rect">
            <a:avLst/>
          </a:prstGeom>
          <a:noFill/>
        </p:spPr>
        <p:txBody>
          <a:bodyPr wrap="square" rtlCol="0">
            <a:spAutoFit/>
          </a:bodyPr>
          <a:lstStyle/>
          <a:p>
            <a:r>
              <a:rPr lang="zh-CN" altLang="en-US" sz="2400" dirty="0">
                <a:solidFill>
                  <a:srgbClr val="FF0000"/>
                </a:solidFill>
              </a:rPr>
              <a:t>形</a:t>
            </a:r>
            <a:endParaRPr lang="zh-CN" altLang="en-US" sz="2400" dirty="0">
              <a:solidFill>
                <a:srgbClr val="FF0000"/>
              </a:solidFill>
            </a:endParaRPr>
          </a:p>
        </p:txBody>
      </p:sp>
      <p:sp>
        <p:nvSpPr>
          <p:cNvPr id="7" name="文本框 6"/>
          <p:cNvSpPr txBox="1"/>
          <p:nvPr/>
        </p:nvSpPr>
        <p:spPr>
          <a:xfrm>
            <a:off x="5896444" y="4414678"/>
            <a:ext cx="604299" cy="461665"/>
          </a:xfrm>
          <a:prstGeom prst="rect">
            <a:avLst/>
          </a:prstGeom>
          <a:noFill/>
        </p:spPr>
        <p:txBody>
          <a:bodyPr wrap="square" rtlCol="0">
            <a:spAutoFit/>
          </a:bodyPr>
          <a:lstStyle/>
          <a:p>
            <a:r>
              <a:rPr lang="zh-CN" altLang="en-US" sz="2400" dirty="0">
                <a:solidFill>
                  <a:srgbClr val="FF0000"/>
                </a:solidFill>
              </a:rPr>
              <a:t>数</a:t>
            </a:r>
            <a:endParaRPr lang="zh-CN" altLang="en-US" sz="2400" dirty="0">
              <a:solidFill>
                <a:srgbClr val="FF0000"/>
              </a:solidFill>
            </a:endParaRPr>
          </a:p>
        </p:txBody>
      </p:sp>
      <p:sp>
        <p:nvSpPr>
          <p:cNvPr id="9" name="文本框 8"/>
          <p:cNvSpPr txBox="1"/>
          <p:nvPr/>
        </p:nvSpPr>
        <p:spPr>
          <a:xfrm>
            <a:off x="-604157" y="824593"/>
            <a:ext cx="184731" cy="300082"/>
          </a:xfrm>
          <a:prstGeom prst="rect">
            <a:avLst/>
          </a:prstGeom>
          <a:noFill/>
        </p:spPr>
        <p:txBody>
          <a:bodyPr wrap="none" rtlCol="0">
            <a:spAutoFit/>
          </a:bodyPr>
          <a:lstStyle/>
          <a:p>
            <a:endParaRPr lang="zh-CN" altLang="en-US" dirty="0"/>
          </a:p>
        </p:txBody>
      </p:sp>
      <p:sp>
        <p:nvSpPr>
          <p:cNvPr id="15" name="文本框 14"/>
          <p:cNvSpPr txBox="1"/>
          <p:nvPr/>
        </p:nvSpPr>
        <p:spPr>
          <a:xfrm>
            <a:off x="4720590" y="949334"/>
            <a:ext cx="450850" cy="398780"/>
          </a:xfrm>
          <a:prstGeom prst="rect">
            <a:avLst/>
          </a:prstGeom>
          <a:noFill/>
        </p:spPr>
        <p:txBody>
          <a:bodyPr wrap="square" rtlCol="0">
            <a:spAutoFit/>
          </a:bodyPr>
          <a:lstStyle/>
          <a:p>
            <a:r>
              <a:rPr lang="en-US" altLang="zh-CN" sz="2000" dirty="0">
                <a:solidFill>
                  <a:srgbClr val="FF0000"/>
                </a:solidFill>
              </a:rPr>
              <a:t>π</a:t>
            </a:r>
            <a:endParaRPr lang="en-US" altLang="zh-CN" sz="2000" dirty="0">
              <a:solidFill>
                <a:srgbClr val="FF0000"/>
              </a:solidFill>
            </a:endParaRPr>
          </a:p>
        </p:txBody>
      </p:sp>
      <p:grpSp>
        <p:nvGrpSpPr>
          <p:cNvPr id="10" name="组合 9"/>
          <p:cNvGrpSpPr/>
          <p:nvPr/>
        </p:nvGrpSpPr>
        <p:grpSpPr>
          <a:xfrm flipH="1">
            <a:off x="5512103" y="3633390"/>
            <a:ext cx="3530599" cy="578980"/>
            <a:chOff x="1007410" y="4282808"/>
            <a:chExt cx="2272673" cy="570230"/>
          </a:xfrm>
        </p:grpSpPr>
        <p:sp>
          <p:nvSpPr>
            <p:cNvPr id="5" name="对话气泡: 圆角矩形 4"/>
            <p:cNvSpPr/>
            <p:nvPr/>
          </p:nvSpPr>
          <p:spPr>
            <a:xfrm>
              <a:off x="1022078" y="4282808"/>
              <a:ext cx="2258005" cy="570230"/>
            </a:xfrm>
            <a:prstGeom prst="wedgeRoundRectCallout">
              <a:avLst>
                <a:gd name="adj1" fmla="val 50854"/>
                <a:gd name="adj2" fmla="val 63299"/>
                <a:gd name="adj3" fmla="val 16667"/>
              </a:avLst>
            </a:prstGeom>
            <a:noFill/>
            <a:ln w="2222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07410" y="4327721"/>
              <a:ext cx="2258005" cy="408350"/>
            </a:xfrm>
            <a:prstGeom prst="rect">
              <a:avLst/>
            </a:prstGeom>
            <a:noFill/>
            <a:ln>
              <a:noFill/>
            </a:ln>
          </p:spPr>
          <p:txBody>
            <a:bodyPr wrap="square" rtlCol="0">
              <a:spAutoFit/>
            </a:bodyPr>
            <a:lstStyle/>
            <a:p>
              <a:r>
                <a:rPr lang="zh-CN" altLang="en-US" sz="2000" b="1" dirty="0"/>
                <a:t>这个范围可以进一步缩小吗？</a:t>
              </a:r>
              <a:endParaRPr lang="zh-CN" altLang="en-US" sz="1400" b="1" dirty="0"/>
            </a:p>
          </p:txBody>
        </p:sp>
      </p:gr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3245485" y="2182495"/>
            <a:ext cx="2305050" cy="2133600"/>
          </a:xfrm>
          <a:prstGeom prst="rect">
            <a:avLst/>
          </a:prstGeom>
        </p:spPr>
      </p:pic>
      <mc:AlternateContent xmlns:mc="http://schemas.openxmlformats.org/markup-compatibility/2006">
        <mc:Choice xmlns:a14="http://schemas.microsoft.com/office/drawing/2010/main" Requires="a14">
          <p:sp>
            <p:nvSpPr>
              <p:cNvPr id="11" name="TextBox 22"/>
              <p:cNvSpPr txBox="1"/>
              <p:nvPr/>
            </p:nvSpPr>
            <p:spPr>
              <a:xfrm>
                <a:off x="464185" y="688975"/>
                <a:ext cx="8775065" cy="1318895"/>
              </a:xfrm>
              <a:prstGeom prst="rect">
                <a:avLst/>
              </a:prstGeom>
              <a:noFill/>
              <a:ln w="9525">
                <a:noFill/>
              </a:ln>
            </p:spPr>
            <p:txBody>
              <a:bodyPr wrap="square" anchor="t" anchorCtr="0">
                <a:noAutofit/>
              </a:bodyPr>
              <a:lstStyle/>
              <a:p>
                <a:pPr>
                  <a:lnSpc>
                    <a:spcPct val="120000"/>
                  </a:lnSpc>
                  <a:spcBef>
                    <a:spcPct val="0"/>
                  </a:spcBef>
                  <a:spcAft>
                    <a:spcPct val="0"/>
                  </a:spcAft>
                  <a:buNone/>
                </a:pPr>
                <a:r>
                  <a:rPr lang="zh-CN" altLang="en-US" sz="2300" dirty="0">
                    <a:solidFill>
                      <a:schemeClr val="tx1"/>
                    </a:solidFill>
                    <a:cs typeface="+mn-ea"/>
                    <a:sym typeface="+mn-lt"/>
                  </a:rPr>
                  <a:t>任务</a:t>
                </a:r>
                <a:r>
                  <a:rPr lang="en-US" altLang="zh-CN" sz="2300" dirty="0">
                    <a:solidFill>
                      <a:schemeClr val="tx1"/>
                    </a:solidFill>
                    <a:cs typeface="+mn-ea"/>
                    <a:sym typeface="+mn-lt"/>
                  </a:rPr>
                  <a:t>2 .</a:t>
                </a:r>
                <a:r>
                  <a:rPr lang="zh-CN" altLang="en-US" sz="2300" dirty="0">
                    <a:solidFill>
                      <a:schemeClr val="tx1"/>
                    </a:solidFill>
                    <a:cs typeface="+mn-ea"/>
                    <a:sym typeface="+mn-lt"/>
                  </a:rPr>
                  <a:t>在圆的内部和外部分别作正六边形，其面积分别记为S</a:t>
                </a:r>
                <a:r>
                  <a:rPr lang="zh-CN" altLang="en-US" sz="2300" baseline="-25000" dirty="0">
                    <a:solidFill>
                      <a:schemeClr val="tx1"/>
                    </a:solidFill>
                    <a:cs typeface="+mn-ea"/>
                    <a:sym typeface="+mn-lt"/>
                  </a:rPr>
                  <a:t>正六边形</a:t>
                </a:r>
                <a:r>
                  <a:rPr lang="zh-CN" altLang="en-US" sz="2300" dirty="0">
                    <a:solidFill>
                      <a:schemeClr val="tx1"/>
                    </a:solidFill>
                    <a:cs typeface="+mn-ea"/>
                    <a:sym typeface="+mn-lt"/>
                  </a:rPr>
                  <a:t>和S′</a:t>
                </a:r>
                <a:r>
                  <a:rPr lang="zh-CN" altLang="en-US" sz="2300" baseline="-25000" dirty="0">
                    <a:solidFill>
                      <a:schemeClr val="tx1"/>
                    </a:solidFill>
                    <a:cs typeface="+mn-ea"/>
                    <a:sym typeface="+mn-lt"/>
                  </a:rPr>
                  <a:t>正六边形</a:t>
                </a:r>
                <a:r>
                  <a:rPr lang="zh-CN" altLang="en-US" sz="2300" dirty="0">
                    <a:solidFill>
                      <a:schemeClr val="tx1"/>
                    </a:solidFill>
                    <a:cs typeface="+mn-ea"/>
                    <a:sym typeface="+mn-lt"/>
                  </a:rPr>
                  <a:t>，如何计算S</a:t>
                </a:r>
                <a:r>
                  <a:rPr lang="zh-CN" altLang="en-US" sz="2300" baseline="-25000" dirty="0">
                    <a:solidFill>
                      <a:schemeClr val="tx1"/>
                    </a:solidFill>
                    <a:cs typeface="+mn-ea"/>
                    <a:sym typeface="+mn-lt"/>
                  </a:rPr>
                  <a:t>正六边形</a:t>
                </a:r>
                <a:r>
                  <a:rPr lang="zh-CN" altLang="en-US" sz="2300" dirty="0">
                    <a:solidFill>
                      <a:schemeClr val="tx1"/>
                    </a:solidFill>
                    <a:cs typeface="+mn-ea"/>
                    <a:sym typeface="+mn-lt"/>
                  </a:rPr>
                  <a:t>和S′</a:t>
                </a:r>
                <a:r>
                  <a:rPr lang="zh-CN" altLang="en-US" sz="2300" baseline="-25000" dirty="0">
                    <a:solidFill>
                      <a:schemeClr val="tx1"/>
                    </a:solidFill>
                    <a:cs typeface="+mn-ea"/>
                    <a:sym typeface="+mn-lt"/>
                  </a:rPr>
                  <a:t>正六边形</a:t>
                </a:r>
                <a:r>
                  <a:rPr lang="en-US" altLang="zh-CN" sz="2300" dirty="0">
                    <a:solidFill>
                      <a:schemeClr val="tx1"/>
                    </a:solidFill>
                    <a:cs typeface="+mn-ea"/>
                    <a:sym typeface="+mn-lt"/>
                  </a:rPr>
                  <a:t>.</a:t>
                </a:r>
                <a:r>
                  <a:rPr lang="zh-CN" altLang="en-US" sz="2300" dirty="0">
                    <a:solidFill>
                      <a:schemeClr val="tx1"/>
                    </a:solidFill>
                    <a:cs typeface="+mn-ea"/>
                    <a:sym typeface="+mn-lt"/>
                  </a:rPr>
                  <a:t>（小组讨论， </a:t>
                </a:r>
                <a14:m>
                  <m:oMath xmlns:m="http://schemas.openxmlformats.org/officeDocument/2006/math">
                    <m:rad>
                      <m:radPr>
                        <m:degHide m:val="on"/>
                        <m:ctrlPr>
                          <a:rPr lang="zh-CN" altLang="en-US" sz="2300" i="1" dirty="0">
                            <a:solidFill>
                              <a:schemeClr val="tx1"/>
                            </a:solidFill>
                            <a:latin typeface="Cambria Math" panose="02040503050406030204" pitchFamily="18" charset="0"/>
                            <a:cs typeface="+mn-ea"/>
                            <a:sym typeface="+mn-lt"/>
                          </a:rPr>
                        </m:ctrlPr>
                      </m:radPr>
                      <m:deg/>
                      <m:e>
                        <m:r>
                          <a:rPr lang="zh-CN" altLang="en-US" sz="2300" dirty="0">
                            <a:solidFill>
                              <a:schemeClr val="tx1"/>
                            </a:solidFill>
                            <a:latin typeface="Cambria Math" panose="02040503050406030204" pitchFamily="18" charset="0"/>
                            <a:cs typeface="+mn-ea"/>
                            <a:sym typeface="+mn-lt"/>
                          </a:rPr>
                          <m:t>3</m:t>
                        </m:r>
                      </m:e>
                    </m:rad>
                  </m:oMath>
                </a14:m>
                <a:r>
                  <a:rPr lang="zh-CN" altLang="en-US" sz="2300" dirty="0">
                    <a:solidFill>
                      <a:schemeClr val="tx1"/>
                    </a:solidFill>
                    <a:cs typeface="+mn-ea"/>
                    <a:sym typeface="+mn-lt"/>
                  </a:rPr>
                  <a:t>≈1.732）</a:t>
                </a:r>
                <a:endParaRPr lang="zh-CN" altLang="en-US" sz="2300" dirty="0">
                  <a:solidFill>
                    <a:schemeClr val="tx1"/>
                  </a:solidFill>
                  <a:cs typeface="+mn-ea"/>
                  <a:sym typeface="+mn-lt"/>
                </a:endParaRPr>
              </a:p>
            </p:txBody>
          </p:sp>
        </mc:Choice>
        <mc:Fallback>
          <p:sp>
            <p:nvSpPr>
              <p:cNvPr id="11" name="TextBox 22"/>
              <p:cNvSpPr txBox="1">
                <a:spLocks noRot="1" noChangeAspect="1" noMove="1" noResize="1" noEditPoints="1" noAdjustHandles="1" noChangeArrowheads="1" noChangeShapeType="1" noTextEdit="1"/>
              </p:cNvSpPr>
              <p:nvPr/>
            </p:nvSpPr>
            <p:spPr>
              <a:xfrm>
                <a:off x="464185" y="688975"/>
                <a:ext cx="8775065" cy="1318895"/>
              </a:xfrm>
              <a:prstGeom prst="rect">
                <a:avLst/>
              </a:prstGeom>
              <a:blipFill rotWithShape="1">
                <a:blip r:embed="rId2"/>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9" name="文本框 38"/>
              <p:cNvSpPr txBox="1"/>
              <p:nvPr/>
            </p:nvSpPr>
            <p:spPr>
              <a:xfrm>
                <a:off x="6036983" y="2634297"/>
                <a:ext cx="1203960" cy="607885"/>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0" tIns="0" rIns="0" bIns="0" numCol="1" spcCol="0" rtlCol="0" fromWordArt="0" anchor="b" anchorCtr="0" forceAA="0" compatLnSpc="1">
                <a:normAutofit/>
              </a:bodyPr>
              <a:lstStyle/>
              <a:p>
                <a:pPr algn="l"/>
                <a14:m>
                  <m:oMathPara xmlns:m="http://schemas.openxmlformats.org/officeDocument/2006/math">
                    <m:oMathParaPr>
                      <m:jc m:val="centerGroup"/>
                    </m:oMathParaPr>
                    <m:oMath xmlns:m="http://schemas.openxmlformats.org/officeDocument/2006/math">
                      <m:r>
                        <a:rPr lang="en-US" altLang="zh-CN" sz="2000" b="0" i="1" smtClean="0">
                          <a:solidFill>
                            <a:schemeClr val="tx1">
                              <a:lumMod val="75000"/>
                              <a:lumOff val="25000"/>
                            </a:schemeClr>
                          </a:solidFill>
                          <a:latin typeface="Cambria Math" panose="02040503050406030204" pitchFamily="18" charset="0"/>
                          <a:cs typeface="+mn-ea"/>
                          <a:sym typeface="+mn-lt"/>
                        </a:rPr>
                        <m:t>ℎ</m:t>
                      </m:r>
                      <m:r>
                        <a:rPr lang="en-US" altLang="zh-CN" sz="2000" b="0" i="1" smtClean="0">
                          <a:solidFill>
                            <a:schemeClr val="tx1">
                              <a:lumMod val="75000"/>
                              <a:lumOff val="25000"/>
                            </a:schemeClr>
                          </a:solidFill>
                          <a:latin typeface="Cambria Math" panose="02040503050406030204" pitchFamily="18" charset="0"/>
                          <a:cs typeface="+mn-ea"/>
                          <a:sym typeface="+mn-lt"/>
                        </a:rPr>
                        <m:t>=</m:t>
                      </m:r>
                      <m:f>
                        <m:fPr>
                          <m:ctrlPr>
                            <a:rPr lang="en-US" altLang="zh-CN" sz="2000" i="1" smtClean="0">
                              <a:solidFill>
                                <a:schemeClr val="tx1">
                                  <a:lumMod val="75000"/>
                                  <a:lumOff val="25000"/>
                                </a:schemeClr>
                              </a:solidFill>
                              <a:latin typeface="Cambria Math" panose="02040503050406030204" pitchFamily="18" charset="0"/>
                              <a:cs typeface="+mn-ea"/>
                              <a:sym typeface="+mn-lt"/>
                            </a:rPr>
                          </m:ctrlPr>
                        </m:fPr>
                        <m:num>
                          <m:r>
                            <a:rPr lang="en-US" altLang="zh-CN" sz="2000" b="0" i="1" smtClean="0">
                              <a:solidFill>
                                <a:schemeClr val="tx1">
                                  <a:lumMod val="75000"/>
                                  <a:lumOff val="25000"/>
                                </a:schemeClr>
                              </a:solidFill>
                              <a:latin typeface="Cambria Math" panose="02040503050406030204" pitchFamily="18" charset="0"/>
                              <a:cs typeface="+mn-ea"/>
                              <a:sym typeface="+mn-lt"/>
                            </a:rPr>
                            <m:t>1</m:t>
                          </m:r>
                        </m:num>
                        <m:den>
                          <m:r>
                            <a:rPr lang="en-US" altLang="zh-CN" sz="2000" b="0" i="1" smtClean="0">
                              <a:solidFill>
                                <a:schemeClr val="tx1">
                                  <a:lumMod val="75000"/>
                                  <a:lumOff val="25000"/>
                                </a:schemeClr>
                              </a:solidFill>
                              <a:latin typeface="Cambria Math" panose="02040503050406030204" pitchFamily="18" charset="0"/>
                              <a:cs typeface="+mn-ea"/>
                              <a:sym typeface="+mn-lt"/>
                            </a:rPr>
                            <m:t>2</m:t>
                          </m:r>
                        </m:den>
                      </m:f>
                      <m:rad>
                        <m:radPr>
                          <m:degHide m:val="on"/>
                          <m:ctrlPr>
                            <a:rPr lang="en-US" altLang="zh-CN" sz="2000" i="1" smtClean="0">
                              <a:solidFill>
                                <a:schemeClr val="tx1">
                                  <a:lumMod val="75000"/>
                                  <a:lumOff val="25000"/>
                                </a:schemeClr>
                              </a:solidFill>
                              <a:latin typeface="Cambria Math" panose="02040503050406030204" pitchFamily="18" charset="0"/>
                              <a:cs typeface="+mn-ea"/>
                              <a:sym typeface="+mn-lt"/>
                            </a:rPr>
                          </m:ctrlPr>
                        </m:radPr>
                        <m:deg/>
                        <m:e>
                          <m:r>
                            <a:rPr lang="en-US" altLang="zh-CN" sz="2000" b="0" i="1" smtClean="0">
                              <a:solidFill>
                                <a:schemeClr val="tx1">
                                  <a:lumMod val="75000"/>
                                  <a:lumOff val="25000"/>
                                </a:schemeClr>
                              </a:solidFill>
                              <a:latin typeface="Cambria Math" panose="02040503050406030204" pitchFamily="18" charset="0"/>
                              <a:cs typeface="+mn-ea"/>
                              <a:sym typeface="+mn-lt"/>
                            </a:rPr>
                            <m:t>3</m:t>
                          </m:r>
                        </m:e>
                      </m:rad>
                    </m:oMath>
                  </m:oMathPara>
                </a14:m>
                <a:endParaRPr lang="en-US" altLang="zh-CN" sz="2000" b="0" i="1" dirty="0">
                  <a:solidFill>
                    <a:schemeClr val="tx1">
                      <a:lumMod val="75000"/>
                      <a:lumOff val="25000"/>
                    </a:schemeClr>
                  </a:solidFill>
                  <a:cs typeface="+mn-ea"/>
                  <a:sym typeface="+mn-lt"/>
                </a:endParaRPr>
              </a:p>
            </p:txBody>
          </p:sp>
        </mc:Choice>
        <mc:Fallback>
          <p:sp>
            <p:nvSpPr>
              <p:cNvPr id="39" name="文本框 38"/>
              <p:cNvSpPr txBox="1">
                <a:spLocks noRot="1" noChangeAspect="1" noMove="1" noResize="1" noEditPoints="1" noAdjustHandles="1" noChangeArrowheads="1" noChangeShapeType="1" noTextEdit="1"/>
              </p:cNvSpPr>
              <p:nvPr/>
            </p:nvSpPr>
            <p:spPr>
              <a:xfrm>
                <a:off x="6036983" y="2634297"/>
                <a:ext cx="1203960" cy="607885"/>
              </a:xfrm>
              <a:prstGeom prst="rect">
                <a:avLst/>
              </a:prstGeom>
              <a:blipFill rotWithShape="1">
                <a:blip r:embed="rId3"/>
                <a:stretch>
                  <a:fillRect l="-3" t="-52" r="3" b="83"/>
                </a:stretch>
              </a:blip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文本框 15"/>
              <p:cNvSpPr txBox="1"/>
              <p:nvPr/>
            </p:nvSpPr>
            <p:spPr>
              <a:xfrm>
                <a:off x="5701665" y="3494256"/>
                <a:ext cx="3202506" cy="469414"/>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forceAA="0" compatLnSpc="1">
                <a:noAutofit/>
              </a:bodyPr>
              <a:lstStyle/>
              <a:p>
                <a:r>
                  <a:rPr lang="zh-CN" altLang="en-US" sz="2000" dirty="0">
                    <a:solidFill>
                      <a:schemeClr val="tx1"/>
                    </a:solidFill>
                    <a:cs typeface="+mn-ea"/>
                    <a:sym typeface="+mn-lt"/>
                  </a:rPr>
                  <a:t>S</a:t>
                </a:r>
                <a:r>
                  <a:rPr lang="zh-CN" altLang="en-US" sz="2000" baseline="-25000" dirty="0">
                    <a:solidFill>
                      <a:schemeClr val="tx1"/>
                    </a:solidFill>
                    <a:cs typeface="+mn-ea"/>
                    <a:sym typeface="+mn-lt"/>
                  </a:rPr>
                  <a:t>正六边形 </a:t>
                </a:r>
                <a:r>
                  <a:rPr lang="zh-CN" altLang="en-US" sz="2000" b="1" dirty="0">
                    <a:solidFill>
                      <a:schemeClr val="tx1"/>
                    </a:solidFill>
                    <a:cs typeface="+mn-ea"/>
                    <a:sym typeface="+mn-lt"/>
                  </a:rPr>
                  <a:t>＝</a:t>
                </a:r>
                <a:r>
                  <a:rPr lang="en-US" altLang="zh-CN" sz="2000" dirty="0">
                    <a:solidFill>
                      <a:schemeClr val="tx1"/>
                    </a:solidFill>
                    <a:cs typeface="+mn-ea"/>
                    <a:sym typeface="+mn-lt"/>
                  </a:rPr>
                  <a:t> </a:t>
                </a:r>
                <a14:m>
                  <m:oMath xmlns:m="http://schemas.openxmlformats.org/officeDocument/2006/math">
                    <m:f>
                      <m:fPr>
                        <m:ctrlPr>
                          <a:rPr lang="en-US" altLang="zh-CN" sz="2000" i="1">
                            <a:solidFill>
                              <a:schemeClr val="tx1"/>
                            </a:solidFill>
                            <a:latin typeface="Cambria Math" panose="02040503050406030204" pitchFamily="18" charset="0"/>
                            <a:cs typeface="+mn-ea"/>
                            <a:sym typeface="+mn-lt"/>
                          </a:rPr>
                        </m:ctrlPr>
                      </m:fPr>
                      <m:num>
                        <m:r>
                          <a:rPr lang="en-US" altLang="zh-CN" sz="2000" b="0" i="1" smtClean="0">
                            <a:solidFill>
                              <a:schemeClr val="tx1"/>
                            </a:solidFill>
                            <a:latin typeface="Cambria Math" panose="02040503050406030204" pitchFamily="18" charset="0"/>
                            <a:cs typeface="+mn-ea"/>
                            <a:sym typeface="+mn-lt"/>
                          </a:rPr>
                          <m:t>3</m:t>
                        </m:r>
                      </m:num>
                      <m:den>
                        <m:r>
                          <a:rPr lang="en-US" altLang="zh-CN" sz="2000" i="1">
                            <a:solidFill>
                              <a:schemeClr val="tx1"/>
                            </a:solidFill>
                            <a:latin typeface="Cambria Math" panose="02040503050406030204" pitchFamily="18" charset="0"/>
                            <a:cs typeface="+mn-ea"/>
                            <a:sym typeface="+mn-lt"/>
                          </a:rPr>
                          <m:t>2</m:t>
                        </m:r>
                      </m:den>
                    </m:f>
                    <m:r>
                      <a:rPr lang="en-US" altLang="zh-CN" sz="2000" i="1">
                        <a:solidFill>
                          <a:schemeClr val="tx1"/>
                        </a:solidFill>
                        <a:latin typeface="Cambria Math" panose="02040503050406030204" pitchFamily="18" charset="0"/>
                        <a:cs typeface="+mn-ea"/>
                        <a:sym typeface="+mn-lt"/>
                      </a:rPr>
                      <m:t> </m:t>
                    </m:r>
                    <m:rad>
                      <m:radPr>
                        <m:degHide m:val="on"/>
                        <m:ctrlPr>
                          <a:rPr lang="en-US" altLang="zh-CN" sz="2000" i="1">
                            <a:solidFill>
                              <a:schemeClr val="tx1"/>
                            </a:solidFill>
                            <a:latin typeface="Cambria Math" panose="02040503050406030204" pitchFamily="18" charset="0"/>
                            <a:cs typeface="+mn-ea"/>
                            <a:sym typeface="+mn-lt"/>
                          </a:rPr>
                        </m:ctrlPr>
                      </m:radPr>
                      <m:deg/>
                      <m:e>
                        <m:r>
                          <a:rPr lang="en-US" altLang="zh-CN" sz="2000" i="1">
                            <a:solidFill>
                              <a:schemeClr val="tx1"/>
                            </a:solidFill>
                            <a:latin typeface="Cambria Math" panose="02040503050406030204" pitchFamily="18" charset="0"/>
                            <a:cs typeface="+mn-ea"/>
                            <a:sym typeface="+mn-lt"/>
                          </a:rPr>
                          <m:t>3</m:t>
                        </m:r>
                      </m:e>
                    </m:rad>
                    <m:r>
                      <m:rPr>
                        <m:nor/>
                      </m:rPr>
                      <a:rPr lang="zh-CN" altLang="en-US" sz="2000" b="1" dirty="0" smtClean="0">
                        <a:solidFill>
                          <a:schemeClr val="tx1"/>
                        </a:solidFill>
                        <a:latin typeface="Cambria Math" panose="02040503050406030204" pitchFamily="18" charset="0"/>
                        <a:cs typeface="+mn-ea"/>
                        <a:sym typeface="+mn-lt"/>
                      </a:rPr>
                      <m:t>≈</m:t>
                    </m:r>
                    <m:r>
                      <m:rPr>
                        <m:nor/>
                      </m:rPr>
                      <a:rPr lang="en-US" altLang="zh-CN" sz="2000" b="0" i="0" dirty="0" smtClean="0">
                        <a:solidFill>
                          <a:schemeClr val="tx1"/>
                        </a:solidFill>
                        <a:latin typeface="Cambria Math" panose="02040503050406030204" pitchFamily="18" charset="0"/>
                        <a:cs typeface="+mn-ea"/>
                        <a:sym typeface="+mn-lt"/>
                      </a:rPr>
                      <m:t>2</m:t>
                    </m:r>
                    <m:r>
                      <m:rPr>
                        <m:nor/>
                      </m:rPr>
                      <a:rPr lang="en-US" altLang="zh-CN" sz="2000" b="0" i="0" dirty="0" smtClean="0">
                        <a:solidFill>
                          <a:schemeClr val="tx1"/>
                        </a:solidFill>
                        <a:latin typeface="Cambria Math" panose="02040503050406030204" pitchFamily="18" charset="0"/>
                        <a:cs typeface="+mn-ea"/>
                        <a:sym typeface="+mn-lt"/>
                      </a:rPr>
                      <m:t>.</m:t>
                    </m:r>
                    <m:r>
                      <m:rPr>
                        <m:nor/>
                      </m:rPr>
                      <a:rPr lang="en-US" altLang="zh-CN" sz="2000" b="0" i="0" dirty="0" smtClean="0">
                        <a:solidFill>
                          <a:schemeClr val="tx1"/>
                        </a:solidFill>
                        <a:latin typeface="Cambria Math" panose="02040503050406030204" pitchFamily="18" charset="0"/>
                        <a:cs typeface="+mn-ea"/>
                        <a:sym typeface="+mn-lt"/>
                      </a:rPr>
                      <m:t>598</m:t>
                    </m:r>
                  </m:oMath>
                </a14:m>
                <a:endParaRPr lang="en-US" altLang="zh-CN" sz="2000" b="0" i="0" dirty="0">
                  <a:solidFill>
                    <a:schemeClr val="tx1"/>
                  </a:solidFill>
                  <a:cs typeface="+mn-ea"/>
                  <a:sym typeface="+mn-lt"/>
                </a:endParaRPr>
              </a:p>
            </p:txBody>
          </p:sp>
        </mc:Choice>
        <mc:Fallback>
          <p:sp>
            <p:nvSpPr>
              <p:cNvPr id="16" name="文本框 15"/>
              <p:cNvSpPr txBox="1">
                <a:spLocks noRot="1" noChangeAspect="1" noMove="1" noResize="1" noEditPoints="1" noAdjustHandles="1" noChangeArrowheads="1" noChangeShapeType="1" noTextEdit="1"/>
              </p:cNvSpPr>
              <p:nvPr/>
            </p:nvSpPr>
            <p:spPr>
              <a:xfrm>
                <a:off x="5701665" y="3494256"/>
                <a:ext cx="3202506" cy="469414"/>
              </a:xfrm>
              <a:prstGeom prst="rect">
                <a:avLst/>
              </a:prstGeom>
              <a:blipFill rotWithShape="1">
                <a:blip r:embed="rId4"/>
                <a:stretch>
                  <a:fillRect t="-10384" r="6"/>
                </a:stretch>
              </a:blip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sp>
        <p:nvSpPr>
          <p:cNvPr id="2" name="文本框 1"/>
          <p:cNvSpPr txBox="1"/>
          <p:nvPr/>
        </p:nvSpPr>
        <p:spPr>
          <a:xfrm>
            <a:off x="592454" y="60960"/>
            <a:ext cx="4934585"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pic>
        <p:nvPicPr>
          <p:cNvPr id="17" name="图片 16"/>
          <p:cNvPicPr>
            <a:picLocks noChangeAspect="1"/>
          </p:cNvPicPr>
          <p:nvPr/>
        </p:nvPicPr>
        <p:blipFill>
          <a:blip r:embed="rId5"/>
          <a:stretch>
            <a:fillRect/>
          </a:stretch>
        </p:blipFill>
        <p:spPr>
          <a:xfrm>
            <a:off x="464185" y="2220595"/>
            <a:ext cx="2524125" cy="2219325"/>
          </a:xfrm>
          <a:prstGeom prst="rect">
            <a:avLst/>
          </a:prstGeom>
        </p:spPr>
      </p:pic>
      <p:grpSp>
        <p:nvGrpSpPr>
          <p:cNvPr id="9" name="组合 8"/>
          <p:cNvGrpSpPr/>
          <p:nvPr/>
        </p:nvGrpSpPr>
        <p:grpSpPr>
          <a:xfrm>
            <a:off x="3453130" y="2378710"/>
            <a:ext cx="2040890" cy="1782445"/>
            <a:chOff x="5438" y="3746"/>
            <a:chExt cx="3214" cy="2807"/>
          </a:xfrm>
        </p:grpSpPr>
        <p:grpSp>
          <p:nvGrpSpPr>
            <p:cNvPr id="3" name="组合 2"/>
            <p:cNvGrpSpPr/>
            <p:nvPr/>
          </p:nvGrpSpPr>
          <p:grpSpPr>
            <a:xfrm rot="0">
              <a:off x="5438" y="3746"/>
              <a:ext cx="3214" cy="2772"/>
              <a:chOff x="5401" y="4147"/>
              <a:chExt cx="3214" cy="2772"/>
            </a:xfrm>
          </p:grpSpPr>
          <p:cxnSp>
            <p:nvCxnSpPr>
              <p:cNvPr id="21" name="直接连接符 20"/>
              <p:cNvCxnSpPr/>
              <p:nvPr/>
            </p:nvCxnSpPr>
            <p:spPr>
              <a:xfrm>
                <a:off x="6204" y="4155"/>
                <a:ext cx="1609" cy="2765"/>
              </a:xfrm>
              <a:prstGeom prst="line">
                <a:avLst/>
              </a:prstGeom>
            </p:spPr>
            <p:style>
              <a:lnRef idx="2">
                <a:schemeClr val="accent1"/>
              </a:lnRef>
              <a:fillRef idx="0">
                <a:srgbClr val="FFFFFF"/>
              </a:fillRef>
              <a:effectRef idx="0">
                <a:srgbClr val="FFFFFF"/>
              </a:effectRef>
              <a:fontRef idx="minor">
                <a:schemeClr val="tx1"/>
              </a:fontRef>
            </p:style>
          </p:cxnSp>
          <p:cxnSp>
            <p:nvCxnSpPr>
              <p:cNvPr id="26" name="直接连接符 25"/>
              <p:cNvCxnSpPr/>
              <p:nvPr/>
            </p:nvCxnSpPr>
            <p:spPr>
              <a:xfrm flipV="1">
                <a:off x="5401" y="5506"/>
                <a:ext cx="3215" cy="39"/>
              </a:xfrm>
              <a:prstGeom prst="line">
                <a:avLst/>
              </a:prstGeom>
            </p:spPr>
            <p:style>
              <a:lnRef idx="2">
                <a:schemeClr val="accent1"/>
              </a:lnRef>
              <a:fillRef idx="0">
                <a:srgbClr val="FFFFFF"/>
              </a:fillRef>
              <a:effectRef idx="0">
                <a:srgbClr val="FFFFFF"/>
              </a:effectRef>
              <a:fontRef idx="minor">
                <a:schemeClr val="tx1"/>
              </a:fontRef>
            </p:style>
          </p:cxnSp>
          <p:cxnSp>
            <p:nvCxnSpPr>
              <p:cNvPr id="27" name="直接连接符 26"/>
              <p:cNvCxnSpPr/>
              <p:nvPr/>
            </p:nvCxnSpPr>
            <p:spPr>
              <a:xfrm flipV="1">
                <a:off x="6220" y="4147"/>
                <a:ext cx="1572" cy="2772"/>
              </a:xfrm>
              <a:prstGeom prst="line">
                <a:avLst/>
              </a:prstGeom>
            </p:spPr>
            <p:style>
              <a:lnRef idx="2">
                <a:schemeClr val="accent1"/>
              </a:lnRef>
              <a:fillRef idx="0">
                <a:srgbClr val="FFFFFF"/>
              </a:fillRef>
              <a:effectRef idx="0">
                <a:srgbClr val="FFFFFF"/>
              </a:effectRef>
              <a:fontRef idx="minor">
                <a:schemeClr val="tx1"/>
              </a:fontRef>
            </p:style>
          </p:cxnSp>
        </p:grpSp>
        <p:sp>
          <p:nvSpPr>
            <p:cNvPr id="33" name="等腰三角形 32"/>
            <p:cNvSpPr/>
            <p:nvPr/>
          </p:nvSpPr>
          <p:spPr>
            <a:xfrm>
              <a:off x="6257" y="5123"/>
              <a:ext cx="1588" cy="1401"/>
            </a:xfrm>
            <a:prstGeom prst="triangle">
              <a:avLst/>
            </a:prstGeom>
            <a:solidFill>
              <a:schemeClr val="accent3">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cxnSp>
          <p:nvCxnSpPr>
            <p:cNvPr id="13" name="直接连接符 12"/>
            <p:cNvCxnSpPr/>
            <p:nvPr>
              <p:custDataLst>
                <p:tags r:id="rId6"/>
              </p:custDataLst>
            </p:nvPr>
          </p:nvCxnSpPr>
          <p:spPr>
            <a:xfrm>
              <a:off x="7046" y="5192"/>
              <a:ext cx="0" cy="1361"/>
            </a:xfrm>
            <a:prstGeom prst="line">
              <a:avLst/>
            </a:prstGeom>
            <a:ln w="317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0" name="文本框 39"/>
            <p:cNvSpPr txBox="1"/>
            <p:nvPr>
              <p:custDataLst>
                <p:tags r:id="rId7"/>
              </p:custDataLst>
            </p:nvPr>
          </p:nvSpPr>
          <p:spPr>
            <a:xfrm>
              <a:off x="7059" y="5421"/>
              <a:ext cx="684" cy="672"/>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forceAA="0" compatLnSpc="1">
              <a:normAutofit/>
            </a:bodyPr>
            <a:lstStyle/>
            <a:p>
              <a:pPr algn="l"/>
              <a:r>
                <a:rPr lang="en-US" altLang="zh-CN" sz="2000" i="1" dirty="0">
                  <a:solidFill>
                    <a:schemeClr val="tx1">
                      <a:lumMod val="75000"/>
                      <a:lumOff val="25000"/>
                    </a:schemeClr>
                  </a:solidFill>
                  <a:cs typeface="+mn-ea"/>
                  <a:sym typeface="+mn-lt"/>
                </a:rPr>
                <a:t>h</a:t>
              </a:r>
              <a:endParaRPr lang="en-US" altLang="zh-CN" sz="2000" i="1" dirty="0">
                <a:solidFill>
                  <a:schemeClr val="tx1">
                    <a:lumMod val="75000"/>
                    <a:lumOff val="25000"/>
                  </a:schemeClr>
                </a:solidFill>
                <a:cs typeface="+mn-ea"/>
                <a:sym typeface="+mn-lt"/>
              </a:endParaRPr>
            </a:p>
          </p:txBody>
        </p:sp>
      </p:gr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1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2" name="文本框 21"/>
              <p:cNvSpPr txBox="1"/>
              <p:nvPr/>
            </p:nvSpPr>
            <p:spPr>
              <a:xfrm>
                <a:off x="6783177" y="1797069"/>
                <a:ext cx="1529420" cy="578466"/>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0" tIns="0" rIns="0" bIns="0" numCol="1" spcCol="0" rtlCol="0" fromWordArt="0" anchor="b" anchorCtr="0" forceAA="0" compatLnSpc="1">
                <a:normAutofit/>
              </a:bodyPr>
              <a:lstStyle/>
              <a:p>
                <a:pPr algn="l"/>
                <a14:m>
                  <m:oMathPara xmlns:m="http://schemas.openxmlformats.org/officeDocument/2006/math">
                    <m:oMathParaPr>
                      <m:jc m:val="centerGroup"/>
                    </m:oMathParaPr>
                    <m:oMath xmlns:m="http://schemas.openxmlformats.org/officeDocument/2006/math">
                      <m:r>
                        <a:rPr lang="zh-CN" altLang="en-US" sz="2000" i="1" smtClean="0">
                          <a:solidFill>
                            <a:schemeClr val="tx1">
                              <a:lumMod val="75000"/>
                              <a:lumOff val="25000"/>
                            </a:schemeClr>
                          </a:solidFill>
                          <a:latin typeface="Cambria Math" panose="02040503050406030204" pitchFamily="18" charset="0"/>
                          <a:ea typeface="MS Mincho" charset="0"/>
                          <a:cs typeface="Cambria Math" panose="02040503050406030204" pitchFamily="18" charset="0"/>
                          <a:sym typeface="Times New Roman" panose="02020603050405020304" charset="0"/>
                        </a:rPr>
                        <m:t>边长</m:t>
                      </m:r>
                      <m:r>
                        <a:rPr lang="en-US" altLang="zh-CN" sz="2000" b="0" i="1" smtClean="0">
                          <a:solidFill>
                            <a:schemeClr val="tx1">
                              <a:lumMod val="75000"/>
                              <a:lumOff val="25000"/>
                            </a:schemeClr>
                          </a:solidFill>
                          <a:latin typeface="Cambria Math" panose="02040503050406030204" pitchFamily="18" charset="0"/>
                          <a:ea typeface="MS Mincho" charset="0"/>
                          <a:cs typeface="Cambria Math" panose="02040503050406030204" pitchFamily="18" charset="0"/>
                          <a:sym typeface="Times New Roman" panose="02020603050405020304" charset="0"/>
                        </a:rPr>
                        <m:t>=</m:t>
                      </m:r>
                      <m:f>
                        <m:fPr>
                          <m:ctrlPr>
                            <a:rPr lang="en-US" altLang="zh-CN" sz="2000" i="1" smtClean="0">
                              <a:solidFill>
                                <a:schemeClr val="tx1">
                                  <a:lumMod val="75000"/>
                                  <a:lumOff val="25000"/>
                                </a:schemeClr>
                              </a:solidFill>
                              <a:latin typeface="Cambria Math" panose="02040503050406030204" pitchFamily="18" charset="0"/>
                              <a:cs typeface="Cambria Math" panose="02040503050406030204" pitchFamily="18" charset="0"/>
                              <a:sym typeface="Times New Roman" panose="02020603050405020304" charset="0"/>
                            </a:rPr>
                          </m:ctrlPr>
                        </m:fPr>
                        <m:num>
                          <m:r>
                            <a:rPr lang="en-US" altLang="zh-CN" sz="2000" b="0" i="1" smtClean="0">
                              <a:solidFill>
                                <a:schemeClr val="tx1">
                                  <a:lumMod val="75000"/>
                                  <a:lumOff val="25000"/>
                                </a:schemeClr>
                              </a:solidFill>
                              <a:latin typeface="Cambria Math" panose="02040503050406030204" pitchFamily="18" charset="0"/>
                              <a:ea typeface="MS Mincho" charset="0"/>
                              <a:cs typeface="Cambria Math" panose="02040503050406030204" pitchFamily="18" charset="0"/>
                              <a:sym typeface="Times New Roman" panose="02020603050405020304" charset="0"/>
                            </a:rPr>
                            <m:t>2</m:t>
                          </m:r>
                        </m:num>
                        <m:den>
                          <m:r>
                            <a:rPr lang="en-US" altLang="zh-CN" sz="2000" b="0" i="1" smtClean="0">
                              <a:solidFill>
                                <a:schemeClr val="tx1">
                                  <a:lumMod val="75000"/>
                                  <a:lumOff val="25000"/>
                                </a:schemeClr>
                              </a:solidFill>
                              <a:latin typeface="Cambria Math" panose="02040503050406030204" pitchFamily="18" charset="0"/>
                              <a:ea typeface="MS Mincho" charset="0"/>
                              <a:cs typeface="Cambria Math" panose="02040503050406030204" pitchFamily="18" charset="0"/>
                              <a:sym typeface="Times New Roman" panose="02020603050405020304" charset="0"/>
                            </a:rPr>
                            <m:t>3</m:t>
                          </m:r>
                        </m:den>
                      </m:f>
                      <m:rad>
                        <m:radPr>
                          <m:degHide m:val="on"/>
                          <m:ctrlPr>
                            <a:rPr lang="en-US" altLang="zh-CN" sz="2000" i="1" smtClean="0">
                              <a:solidFill>
                                <a:schemeClr val="tx1">
                                  <a:lumMod val="75000"/>
                                  <a:lumOff val="25000"/>
                                </a:schemeClr>
                              </a:solidFill>
                              <a:latin typeface="Cambria Math" panose="02040503050406030204" pitchFamily="18" charset="0"/>
                              <a:cs typeface="Cambria Math" panose="02040503050406030204" pitchFamily="18" charset="0"/>
                              <a:sym typeface="Times New Roman" panose="02020603050405020304" charset="0"/>
                            </a:rPr>
                          </m:ctrlPr>
                        </m:radPr>
                        <m:deg/>
                        <m:e>
                          <m:r>
                            <a:rPr lang="en-US" altLang="zh-CN" sz="2000" b="0" i="1" smtClean="0">
                              <a:solidFill>
                                <a:schemeClr val="tx1">
                                  <a:lumMod val="75000"/>
                                  <a:lumOff val="25000"/>
                                </a:schemeClr>
                              </a:solidFill>
                              <a:latin typeface="Cambria Math" panose="02040503050406030204" pitchFamily="18" charset="0"/>
                              <a:ea typeface="MS Mincho" charset="0"/>
                              <a:cs typeface="Cambria Math" panose="02040503050406030204" pitchFamily="18" charset="0"/>
                              <a:sym typeface="Times New Roman" panose="02020603050405020304" charset="0"/>
                            </a:rPr>
                            <m:t>3</m:t>
                          </m:r>
                        </m:e>
                      </m:rad>
                    </m:oMath>
                  </m:oMathPara>
                </a14:m>
                <a:endParaRPr lang="en-US" altLang="zh-CN" sz="2000" b="0" i="1" dirty="0">
                  <a:solidFill>
                    <a:schemeClr val="tx1">
                      <a:lumMod val="75000"/>
                      <a:lumOff val="25000"/>
                    </a:schemeClr>
                  </a:solidFill>
                  <a:latin typeface="Times New Roman" panose="02020603050405020304" charset="0"/>
                  <a:ea typeface="黑体" panose="02010609060101010101" charset="-122"/>
                  <a:cs typeface="Cambria Math" panose="02040503050406030204" pitchFamily="18" charset="0"/>
                  <a:sym typeface="Times New Roman" panose="02020603050405020304" charset="0"/>
                </a:endParaRPr>
              </a:p>
            </p:txBody>
          </p:sp>
        </mc:Choice>
        <mc:Fallback>
          <p:sp>
            <p:nvSpPr>
              <p:cNvPr id="22" name="文本框 21"/>
              <p:cNvSpPr txBox="1">
                <a:spLocks noRot="1" noChangeAspect="1" noMove="1" noResize="1" noEditPoints="1" noAdjustHandles="1" noChangeArrowheads="1" noChangeShapeType="1" noTextEdit="1"/>
              </p:cNvSpPr>
              <p:nvPr/>
            </p:nvSpPr>
            <p:spPr>
              <a:xfrm>
                <a:off x="6783177" y="1797069"/>
                <a:ext cx="1529420" cy="578466"/>
              </a:xfrm>
              <a:prstGeom prst="rect">
                <a:avLst/>
              </a:prstGeom>
              <a:blipFill rotWithShape="1">
                <a:blip r:embed="rId1"/>
                <a:stretch>
                  <a:fillRect l="-7" t="-3" r="29"/>
                </a:stretch>
              </a:blip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3" name="文本框 22"/>
              <p:cNvSpPr txBox="1"/>
              <p:nvPr/>
            </p:nvSpPr>
            <p:spPr>
              <a:xfrm>
                <a:off x="6454247" y="2779003"/>
                <a:ext cx="2689860" cy="469414"/>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forceAA="0" compatLnSpc="1">
                <a:normAutofit/>
              </a:bodyPr>
              <a:lstStyle/>
              <a:p>
                <a:r>
                  <a:rPr lang="zh-CN" altLang="en-US" sz="2000" dirty="0">
                    <a:solidFill>
                      <a:schemeClr val="tx1"/>
                    </a:solidFill>
                    <a:cs typeface="+mn-ea"/>
                    <a:sym typeface="+mn-lt"/>
                  </a:rPr>
                  <a:t>S′</a:t>
                </a:r>
                <a:r>
                  <a:rPr lang="zh-CN" altLang="en-US" sz="2000" baseline="-25000" dirty="0">
                    <a:solidFill>
                      <a:schemeClr val="tx1"/>
                    </a:solidFill>
                    <a:cs typeface="+mn-ea"/>
                    <a:sym typeface="+mn-lt"/>
                  </a:rPr>
                  <a:t>正六边形</a:t>
                </a:r>
                <a:r>
                  <a:rPr lang="zh-CN" altLang="en-US" sz="2000" b="1"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a:t>
                </a:r>
                <a:r>
                  <a:rPr lang="en-US" altLang="zh-CN" sz="2000"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 </a:t>
                </a:r>
                <a14:m>
                  <m:oMath xmlns:m="http://schemas.openxmlformats.org/officeDocument/2006/math">
                    <m:r>
                      <a:rPr lang="en-US" altLang="zh-CN" sz="2000" i="1" smtClean="0">
                        <a:solidFill>
                          <a:schemeClr val="tx1"/>
                        </a:solidFill>
                        <a:latin typeface="Cambria Math" panose="02040503050406030204" pitchFamily="18" charset="0"/>
                        <a:ea typeface="MS Mincho" charset="0"/>
                        <a:cs typeface="Cambria Math" panose="02040503050406030204" pitchFamily="18" charset="0"/>
                        <a:sym typeface="Times New Roman" panose="02020603050405020304" charset="0"/>
                      </a:rPr>
                      <m:t>2</m:t>
                    </m:r>
                    <m:rad>
                      <m:radPr>
                        <m:degHide m:val="on"/>
                        <m:ctrlPr>
                          <a:rPr lang="en-US" altLang="zh-CN" sz="2000" i="1">
                            <a:solidFill>
                              <a:schemeClr val="tx1"/>
                            </a:solidFill>
                            <a:latin typeface="Cambria Math" panose="02040503050406030204" pitchFamily="18" charset="0"/>
                            <a:cs typeface="Cambria Math" panose="02040503050406030204" pitchFamily="18" charset="0"/>
                            <a:sym typeface="Times New Roman" panose="02020603050405020304" charset="0"/>
                          </a:rPr>
                        </m:ctrlPr>
                      </m:radPr>
                      <m:deg/>
                      <m:e>
                        <m:r>
                          <a:rPr lang="en-US" altLang="zh-CN" sz="2000" i="1">
                            <a:solidFill>
                              <a:schemeClr val="tx1"/>
                            </a:solidFill>
                            <a:latin typeface="Cambria Math" panose="02040503050406030204" pitchFamily="18" charset="0"/>
                            <a:ea typeface="MS Mincho" charset="0"/>
                            <a:cs typeface="Cambria Math" panose="02040503050406030204" pitchFamily="18" charset="0"/>
                            <a:sym typeface="Times New Roman" panose="02020603050405020304" charset="0"/>
                          </a:rPr>
                          <m:t>3</m:t>
                        </m:r>
                      </m:e>
                    </m:rad>
                    <m:r>
                      <m:rPr>
                        <m:nor/>
                      </m:rPr>
                      <a:rPr lang="zh-CN" altLang="en-US" sz="2000" b="1" dirty="0" smtClean="0">
                        <a:solidFill>
                          <a:schemeClr val="tx1"/>
                        </a:solidFill>
                        <a:latin typeface="Times New Roman" panose="02020603050405020304" charset="0"/>
                        <a:ea typeface="黑体" panose="02010609060101010101" charset="-122"/>
                        <a:cs typeface="Cambria Math" panose="02040503050406030204" pitchFamily="18" charset="0"/>
                        <a:sym typeface="Times New Roman" panose="02020603050405020304" charset="0"/>
                      </a:rPr>
                      <m:t>≈</m:t>
                    </m:r>
                    <m:r>
                      <m:rPr>
                        <m:nor/>
                      </m:rPr>
                      <a:rPr lang="en-US" altLang="zh-CN" sz="2000" b="0" i="0" dirty="0" smtClean="0">
                        <a:solidFill>
                          <a:schemeClr val="tx1"/>
                        </a:solidFill>
                        <a:latin typeface="Times New Roman" panose="02020603050405020304" charset="0"/>
                        <a:ea typeface="黑体" panose="02010609060101010101" charset="-122"/>
                        <a:cs typeface="Cambria Math" panose="02040503050406030204" pitchFamily="18" charset="0"/>
                        <a:sym typeface="Times New Roman" panose="02020603050405020304" charset="0"/>
                      </a:rPr>
                      <m:t>3</m:t>
                    </m:r>
                    <m:r>
                      <m:rPr>
                        <m:nor/>
                      </m:rPr>
                      <a:rPr lang="en-US" altLang="zh-CN" sz="2000" b="0" i="0" dirty="0" smtClean="0">
                        <a:solidFill>
                          <a:schemeClr val="tx1"/>
                        </a:solidFill>
                        <a:latin typeface="Times New Roman" panose="02020603050405020304" charset="0"/>
                        <a:ea typeface="黑体" panose="02010609060101010101" charset="-122"/>
                        <a:cs typeface="Cambria Math" panose="02040503050406030204" pitchFamily="18" charset="0"/>
                        <a:sym typeface="Times New Roman" panose="02020603050405020304" charset="0"/>
                      </a:rPr>
                      <m:t>.</m:t>
                    </m:r>
                    <m:r>
                      <m:rPr>
                        <m:nor/>
                      </m:rPr>
                      <a:rPr lang="en-US" altLang="zh-CN" sz="2000" b="0" i="0" dirty="0" smtClean="0">
                        <a:solidFill>
                          <a:schemeClr val="tx1"/>
                        </a:solidFill>
                        <a:latin typeface="Times New Roman" panose="02020603050405020304" charset="0"/>
                        <a:ea typeface="黑体" panose="02010609060101010101" charset="-122"/>
                        <a:cs typeface="Cambria Math" panose="02040503050406030204" pitchFamily="18" charset="0"/>
                        <a:sym typeface="Times New Roman" panose="02020603050405020304" charset="0"/>
                      </a:rPr>
                      <m:t>464</m:t>
                    </m:r>
                  </m:oMath>
                </a14:m>
                <a:endParaRPr lang="en-US" altLang="zh-CN" sz="2000" b="0" i="0" dirty="0">
                  <a:solidFill>
                    <a:schemeClr val="tx1"/>
                  </a:solidFill>
                  <a:latin typeface="Times New Roman" panose="02020603050405020304" charset="0"/>
                  <a:ea typeface="黑体" panose="02010609060101010101" charset="-122"/>
                  <a:cs typeface="Cambria Math" panose="02040503050406030204" pitchFamily="18" charset="0"/>
                  <a:sym typeface="Times New Roman" panose="02020603050405020304" charset="0"/>
                </a:endParaRPr>
              </a:p>
            </p:txBody>
          </p:sp>
        </mc:Choice>
        <mc:Fallback>
          <p:sp>
            <p:nvSpPr>
              <p:cNvPr id="23" name="文本框 22"/>
              <p:cNvSpPr txBox="1">
                <a:spLocks noRot="1" noChangeAspect="1" noMove="1" noResize="1" noEditPoints="1" noAdjustHandles="1" noChangeArrowheads="1" noChangeShapeType="1" noTextEdit="1"/>
              </p:cNvSpPr>
              <p:nvPr/>
            </p:nvSpPr>
            <p:spPr>
              <a:xfrm>
                <a:off x="6454247" y="2779003"/>
                <a:ext cx="2689860" cy="469414"/>
              </a:xfrm>
              <a:prstGeom prst="rect">
                <a:avLst/>
              </a:prstGeom>
              <a:blipFill rotWithShape="1">
                <a:blip r:embed="rId2"/>
                <a:stretch>
                  <a:fillRect l="-4" t="-52" r="4" b="84"/>
                </a:stretch>
              </a:blip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sp>
        <p:nvSpPr>
          <p:cNvPr id="12" name="文本框 30"/>
          <p:cNvSpPr txBox="1"/>
          <p:nvPr>
            <p:custDataLst>
              <p:tags r:id="rId3"/>
            </p:custDataLst>
          </p:nvPr>
        </p:nvSpPr>
        <p:spPr>
          <a:xfrm>
            <a:off x="196850" y="671830"/>
            <a:ext cx="2571750" cy="460375"/>
          </a:xfrm>
          <a:prstGeom prst="rect">
            <a:avLst/>
          </a:prstGeom>
          <a:noFill/>
        </p:spPr>
        <p:txBody>
          <a:bodyPr wrap="square" rtlCol="0" anchor="t">
            <a:spAutoFit/>
          </a:bodyPr>
          <a:lstStyle>
            <a:defPPr algn="l" eaLnBrk="1" hangingPunct="1">
              <a:defRPr lang="zh-CN">
                <a:latin typeface="Arial" panose="020B0604020202020204" pitchFamily="34" charset="0"/>
                <a:ea typeface="宋体" panose="02010600030101010101" pitchFamily="2" charset="-122"/>
              </a:defRPr>
            </a:defPPr>
            <a:lvl1pPr marL="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5pPr>
          </a:lstStyle>
          <a:p>
            <a:r>
              <a:rPr lang="zh-CN" altLang="en-US" sz="2400" dirty="0">
                <a:solidFill>
                  <a:schemeClr val="tx1"/>
                </a:solidFill>
                <a:latin typeface="Times New Roman" panose="02020603050405020304" charset="0"/>
                <a:ea typeface="黑体" panose="02010609060101010101" charset="-122"/>
                <a:cs typeface="黑体" panose="02010609060101010101" charset="-122"/>
                <a:sym typeface="Times New Roman" panose="02020603050405020304" charset="0"/>
              </a:rPr>
              <a:t>能求出</a:t>
            </a:r>
            <a:r>
              <a:rPr lang="en-US" altLang="zh-CN" sz="2400"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π</a:t>
            </a:r>
            <a:r>
              <a:rPr lang="zh-CN" altLang="en-US" sz="2400" dirty="0">
                <a:solidFill>
                  <a:schemeClr val="tx1"/>
                </a:solidFill>
                <a:latin typeface="Times New Roman" panose="02020603050405020304" charset="0"/>
                <a:ea typeface="黑体" panose="02010609060101010101" charset="-122"/>
                <a:cs typeface="黑体" panose="02010609060101010101" charset="-122"/>
                <a:sym typeface="Times New Roman" panose="02020603050405020304" charset="0"/>
              </a:rPr>
              <a:t>的范围吗？</a:t>
            </a:r>
            <a:endParaRPr lang="zh-CN" altLang="en-US" sz="2400" dirty="0">
              <a:solidFill>
                <a:schemeClr val="tx1"/>
              </a:solidFill>
              <a:latin typeface="Times New Roman" panose="02020603050405020304" charset="0"/>
              <a:ea typeface="黑体" panose="02010609060101010101" charset="-122"/>
              <a:cs typeface="黑体" panose="02010609060101010101" charset="-122"/>
              <a:sym typeface="Times New Roman" panose="02020603050405020304" charset="0"/>
            </a:endParaRPr>
          </a:p>
        </p:txBody>
      </p:sp>
      <p:grpSp>
        <p:nvGrpSpPr>
          <p:cNvPr id="5" name="组合 4"/>
          <p:cNvGrpSpPr/>
          <p:nvPr/>
        </p:nvGrpSpPr>
        <p:grpSpPr>
          <a:xfrm>
            <a:off x="3327400" y="4173463"/>
            <a:ext cx="2371090" cy="570230"/>
            <a:chOff x="1410335" y="4123690"/>
            <a:chExt cx="2371090" cy="570230"/>
          </a:xfrm>
        </p:grpSpPr>
        <p:sp>
          <p:nvSpPr>
            <p:cNvPr id="24" name="矩形 23"/>
            <p:cNvSpPr/>
            <p:nvPr>
              <p:custDataLst>
                <p:tags r:id="rId4"/>
              </p:custDataLst>
            </p:nvPr>
          </p:nvSpPr>
          <p:spPr>
            <a:xfrm>
              <a:off x="1410335" y="4123690"/>
              <a:ext cx="2371090" cy="570230"/>
            </a:xfrm>
            <a:prstGeom prst="rect">
              <a:avLst/>
            </a:prstGeom>
            <a:solidFill>
              <a:schemeClr val="accent1">
                <a:lumMod val="20000"/>
                <a:lumOff val="80000"/>
              </a:schemeClr>
            </a:solidFill>
            <a:ln>
              <a:solidFill>
                <a:schemeClr val="accent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200">
                <a:solidFill>
                  <a:schemeClr val="tx1"/>
                </a:solidFill>
                <a:latin typeface="Times New Roman" panose="02020603050405020304" charset="0"/>
                <a:ea typeface="黑体" panose="02010609060101010101" charset="-122"/>
                <a:sym typeface="Times New Roman" panose="02020603050405020304" charset="0"/>
              </a:endParaRPr>
            </a:p>
          </p:txBody>
        </p:sp>
        <p:sp>
          <p:nvSpPr>
            <p:cNvPr id="25" name="文本框 24"/>
            <p:cNvSpPr txBox="1"/>
            <p:nvPr>
              <p:custDataLst>
                <p:tags r:id="rId5"/>
              </p:custDataLst>
            </p:nvPr>
          </p:nvSpPr>
          <p:spPr>
            <a:xfrm>
              <a:off x="2232025" y="4209415"/>
              <a:ext cx="834390" cy="398780"/>
            </a:xfrm>
            <a:prstGeom prst="rect">
              <a:avLst/>
            </a:prstGeom>
            <a:noFill/>
            <a:ln w="12700"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p>
              <a:r>
                <a:rPr lang="en-US" altLang="zh-CN" sz="2100" b="1"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&lt; π &lt;             </a:t>
              </a:r>
              <a:endParaRPr lang="en-US" altLang="zh-CN" sz="2100" b="1"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endParaRPr>
            </a:p>
          </p:txBody>
        </p:sp>
        <p:sp>
          <p:nvSpPr>
            <p:cNvPr id="2" name="文本框 1"/>
            <p:cNvSpPr txBox="1"/>
            <p:nvPr>
              <p:custDataLst>
                <p:tags r:id="rId6"/>
              </p:custDataLst>
            </p:nvPr>
          </p:nvSpPr>
          <p:spPr>
            <a:xfrm>
              <a:off x="1553210" y="4227513"/>
              <a:ext cx="787400" cy="362585"/>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Autofit/>
            </a:bodyPr>
            <a:lstStyle/>
            <a:p>
              <a:pPr algn="l"/>
              <a:r>
                <a:rPr lang="en-US" altLang="zh-CN" sz="2200" b="1"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2.598</a:t>
              </a:r>
              <a:endParaRPr lang="en-US" altLang="zh-CN" sz="2200" b="1"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endParaRPr>
            </a:p>
          </p:txBody>
        </p:sp>
        <p:sp>
          <p:nvSpPr>
            <p:cNvPr id="4" name="文本框 3"/>
            <p:cNvSpPr txBox="1"/>
            <p:nvPr>
              <p:custDataLst>
                <p:tags r:id="rId7"/>
              </p:custDataLst>
            </p:nvPr>
          </p:nvSpPr>
          <p:spPr>
            <a:xfrm>
              <a:off x="2931795" y="4227513"/>
              <a:ext cx="834390" cy="362585"/>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Autofit/>
            </a:bodyPr>
            <a:lstStyle/>
            <a:p>
              <a:pPr algn="l"/>
              <a:r>
                <a:rPr lang="en-US" altLang="zh-CN" sz="2200" b="1"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3.464</a:t>
              </a:r>
              <a:endParaRPr lang="en-US" altLang="zh-CN" sz="2200" b="1"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endParaRPr>
            </a:p>
          </p:txBody>
        </p:sp>
      </p:grpSp>
      <p:sp>
        <p:nvSpPr>
          <p:cNvPr id="6" name="文本框 5"/>
          <p:cNvSpPr txBox="1"/>
          <p:nvPr/>
        </p:nvSpPr>
        <p:spPr>
          <a:xfrm>
            <a:off x="592454" y="60960"/>
            <a:ext cx="5165725" cy="461665"/>
          </a:xfrm>
          <a:prstGeom prst="rect">
            <a:avLst/>
          </a:prstGeom>
          <a:noFill/>
        </p:spPr>
        <p:txBody>
          <a:bodyPr wrap="square" rtlCol="0" anchor="t">
            <a:spAutoFit/>
          </a:bodyPr>
          <a:lstStyle/>
          <a:p>
            <a:r>
              <a:rPr lang="zh-CN" altLang="en-US" sz="2400" b="1" spc="225"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估计圆周率</a:t>
            </a:r>
            <a:r>
              <a:rPr lang="en-US" altLang="zh-CN" sz="2400" b="1" spc="225"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π</a:t>
            </a:r>
            <a:r>
              <a:rPr lang="zh-CN" altLang="en-US" sz="2400" b="1" spc="225"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latin typeface="Times New Roman" panose="02020603050405020304" charset="0"/>
              <a:ea typeface="黑体" panose="02010609060101010101" charset="-122"/>
              <a:cs typeface="Times New Roman" panose="02020603050405020304" charset="0"/>
              <a:sym typeface="Times New Roman" panose="02020603050405020304" charset="0"/>
            </a:endParaRPr>
          </a:p>
        </p:txBody>
      </p:sp>
      <p:grpSp>
        <p:nvGrpSpPr>
          <p:cNvPr id="14" name="组合 13"/>
          <p:cNvGrpSpPr/>
          <p:nvPr/>
        </p:nvGrpSpPr>
        <p:grpSpPr>
          <a:xfrm>
            <a:off x="3234055" y="1295400"/>
            <a:ext cx="2733040" cy="2190750"/>
            <a:chOff x="5093" y="2040"/>
            <a:chExt cx="4304" cy="3450"/>
          </a:xfrm>
        </p:grpSpPr>
        <p:grpSp>
          <p:nvGrpSpPr>
            <p:cNvPr id="7" name="组合 6"/>
            <p:cNvGrpSpPr/>
            <p:nvPr/>
          </p:nvGrpSpPr>
          <p:grpSpPr>
            <a:xfrm rot="0">
              <a:off x="5093" y="2040"/>
              <a:ext cx="3960" cy="3450"/>
              <a:chOff x="3314700" y="1476375"/>
              <a:chExt cx="2514600" cy="2190750"/>
            </a:xfrm>
          </p:grpSpPr>
          <p:pic>
            <p:nvPicPr>
              <p:cNvPr id="34" name="图片 33"/>
              <p:cNvPicPr>
                <a:picLocks noChangeAspect="1"/>
              </p:cNvPicPr>
              <p:nvPr/>
            </p:nvPicPr>
            <p:blipFill>
              <a:blip r:embed="rId8"/>
              <a:stretch>
                <a:fillRect/>
              </a:stretch>
            </p:blipFill>
            <p:spPr>
              <a:xfrm>
                <a:off x="3314700" y="1476375"/>
                <a:ext cx="2514600" cy="2190750"/>
              </a:xfrm>
              <a:prstGeom prst="rect">
                <a:avLst/>
              </a:prstGeom>
            </p:spPr>
          </p:pic>
          <p:grpSp>
            <p:nvGrpSpPr>
              <p:cNvPr id="10" name="组合 9"/>
              <p:cNvGrpSpPr/>
              <p:nvPr/>
            </p:nvGrpSpPr>
            <p:grpSpPr>
              <a:xfrm>
                <a:off x="3408045" y="1550035"/>
                <a:ext cx="2349500" cy="2043430"/>
                <a:chOff x="5367" y="2441"/>
                <a:chExt cx="3700" cy="3218"/>
              </a:xfrm>
            </p:grpSpPr>
            <p:cxnSp>
              <p:nvCxnSpPr>
                <p:cNvPr id="3" name="直接连接符 2"/>
                <p:cNvCxnSpPr/>
                <p:nvPr/>
              </p:nvCxnSpPr>
              <p:spPr>
                <a:xfrm>
                  <a:off x="6278" y="2447"/>
                  <a:ext cx="1873" cy="3193"/>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flipV="1">
                  <a:off x="5367" y="4026"/>
                  <a:ext cx="3701" cy="36"/>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连接符 8"/>
                <p:cNvCxnSpPr/>
                <p:nvPr/>
              </p:nvCxnSpPr>
              <p:spPr>
                <a:xfrm flipH="1">
                  <a:off x="6295" y="2441"/>
                  <a:ext cx="1841" cy="3218"/>
                </a:xfrm>
                <a:prstGeom prst="line">
                  <a:avLst/>
                </a:prstGeom>
              </p:spPr>
              <p:style>
                <a:lnRef idx="2">
                  <a:schemeClr val="accent1"/>
                </a:lnRef>
                <a:fillRef idx="0">
                  <a:srgbClr val="FFFFFF"/>
                </a:fillRef>
                <a:effectRef idx="0">
                  <a:srgbClr val="FFFFFF"/>
                </a:effectRef>
                <a:fontRef idx="minor">
                  <a:schemeClr val="tx1"/>
                </a:fontRef>
              </p:style>
            </p:cxnSp>
          </p:grpSp>
        </p:grpSp>
        <p:sp>
          <p:nvSpPr>
            <p:cNvPr id="33" name="等腰三角形 32"/>
            <p:cNvSpPr/>
            <p:nvPr/>
          </p:nvSpPr>
          <p:spPr>
            <a:xfrm>
              <a:off x="6180" y="3778"/>
              <a:ext cx="1846" cy="1594"/>
            </a:xfrm>
            <a:prstGeom prst="triangle">
              <a:avLst/>
            </a:prstGeom>
            <a:solidFill>
              <a:schemeClr val="accent3">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5" name="直接连接符 14"/>
            <p:cNvCxnSpPr>
              <a:endCxn id="33" idx="3"/>
            </p:cNvCxnSpPr>
            <p:nvPr>
              <p:custDataLst>
                <p:tags r:id="rId9"/>
              </p:custDataLst>
            </p:nvPr>
          </p:nvCxnSpPr>
          <p:spPr>
            <a:xfrm>
              <a:off x="7104" y="3864"/>
              <a:ext cx="0" cy="1508"/>
            </a:xfrm>
            <a:prstGeom prst="line">
              <a:avLst/>
            </a:prstGeom>
            <a:ln w="317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文本框 18"/>
            <p:cNvSpPr txBox="1"/>
            <p:nvPr>
              <p:custDataLst>
                <p:tags r:id="rId10"/>
              </p:custDataLst>
            </p:nvPr>
          </p:nvSpPr>
          <p:spPr>
            <a:xfrm>
              <a:off x="7817" y="4285"/>
              <a:ext cx="1581" cy="579"/>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forceAA="0" compatLnSpc="1">
              <a:noAutofit/>
            </a:bodyPr>
            <a:lstStyle/>
            <a:p>
              <a:pPr algn="l"/>
              <a:r>
                <a:rPr lang="en-US" altLang="zh-CN" sz="2000" i="1" dirty="0">
                  <a:solidFill>
                    <a:schemeClr val="tx1">
                      <a:lumMod val="75000"/>
                      <a:lumOff val="25000"/>
                    </a:schemeClr>
                  </a:solidFill>
                  <a:latin typeface="Times New Roman" panose="02020603050405020304" charset="0"/>
                  <a:ea typeface="黑体" panose="02010609060101010101" charset="-122"/>
                  <a:cs typeface="Times New Roman" panose="02020603050405020304" charset="0"/>
                  <a:sym typeface="Times New Roman" panose="02020603050405020304" charset="0"/>
                </a:rPr>
                <a:t>h’</a:t>
              </a:r>
              <a:r>
                <a:rPr lang="zh-CN" altLang="en-US" sz="2000" dirty="0">
                  <a:solidFill>
                    <a:schemeClr val="tx1">
                      <a:lumMod val="75000"/>
                      <a:lumOff val="25000"/>
                    </a:schemeClr>
                  </a:solidFill>
                  <a:latin typeface="Times New Roman" panose="02020603050405020304" charset="0"/>
                  <a:ea typeface="黑体" panose="02010609060101010101" charset="-122"/>
                  <a:cs typeface="Times New Roman" panose="02020603050405020304" charset="0"/>
                  <a:sym typeface="Times New Roman" panose="02020603050405020304" charset="0"/>
                </a:rPr>
                <a:t>＝</a:t>
              </a:r>
              <a:r>
                <a:rPr lang="en-US" altLang="zh-CN" sz="2000" dirty="0">
                  <a:solidFill>
                    <a:schemeClr val="tx1">
                      <a:lumMod val="75000"/>
                      <a:lumOff val="25000"/>
                    </a:schemeClr>
                  </a:solidFill>
                  <a:latin typeface="Times New Roman" panose="02020603050405020304" charset="0"/>
                  <a:ea typeface="黑体" panose="02010609060101010101" charset="-122"/>
                  <a:cs typeface="Times New Roman" panose="02020603050405020304" charset="0"/>
                  <a:sym typeface="Times New Roman" panose="02020603050405020304" charset="0"/>
                </a:rPr>
                <a:t>1</a:t>
              </a:r>
              <a:endParaRPr lang="en-US" altLang="zh-CN" sz="2000" dirty="0">
                <a:solidFill>
                  <a:schemeClr val="tx1">
                    <a:lumMod val="75000"/>
                    <a:lumOff val="25000"/>
                  </a:schemeClr>
                </a:solidFill>
                <a:latin typeface="Times New Roman" panose="02020603050405020304" charset="0"/>
                <a:ea typeface="黑体" panose="02010609060101010101" charset="-122"/>
                <a:cs typeface="Times New Roman" panose="02020603050405020304" charset="0"/>
                <a:sym typeface="Times New Roman" panose="02020603050405020304" charset="0"/>
              </a:endParaRPr>
            </a:p>
          </p:txBody>
        </p:sp>
      </p:grpSp>
    </p:spTree>
    <p:custDataLst>
      <p:tags r:id="rId1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文本框 1"/>
              <p:cNvSpPr txBox="1"/>
              <p:nvPr/>
            </p:nvSpPr>
            <p:spPr>
              <a:xfrm>
                <a:off x="592455" y="709930"/>
                <a:ext cx="8404225" cy="553720"/>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forceAA="0" compatLnSpc="1">
                <a:noAutofit/>
              </a:bodyPr>
              <a:lstStyle/>
              <a:p>
                <a:r>
                  <a:rPr lang="zh-CN" altLang="en-US" sz="2300" dirty="0">
                    <a:solidFill>
                      <a:schemeClr val="tx1"/>
                    </a:solidFill>
                    <a:cs typeface="+mn-ea"/>
                    <a:sym typeface="+mn-lt"/>
                  </a:rPr>
                  <a:t>与任务</a:t>
                </a:r>
                <a:r>
                  <a:rPr lang="en-US" altLang="zh-CN" sz="2300" dirty="0">
                    <a:solidFill>
                      <a:schemeClr val="tx1"/>
                    </a:solidFill>
                    <a:cs typeface="+mn-ea"/>
                    <a:sym typeface="+mn-lt"/>
                  </a:rPr>
                  <a:t>1</a:t>
                </a:r>
                <a:r>
                  <a:rPr lang="zh-CN" altLang="en-US" sz="2300" dirty="0">
                    <a:solidFill>
                      <a:schemeClr val="tx1"/>
                    </a:solidFill>
                    <a:cs typeface="+mn-ea"/>
                    <a:sym typeface="+mn-lt"/>
                  </a:rPr>
                  <a:t>中</a:t>
                </a:r>
                <a14:m>
                  <m:oMath xmlns:m="http://schemas.openxmlformats.org/officeDocument/2006/math">
                    <m:r>
                      <a:rPr lang="zh-CN" altLang="en-US" sz="2300" spc="225">
                        <a:solidFill>
                          <a:schemeClr val="tx1"/>
                        </a:solidFill>
                        <a:latin typeface="Cambria Math" panose="02040503050406030204" pitchFamily="18" charset="0"/>
                        <a:cs typeface="+mn-ea"/>
                        <a:sym typeface="+mn-lt"/>
                      </a:rPr>
                      <m:t>𝜋</m:t>
                    </m:r>
                  </m:oMath>
                </a14:m>
                <a:r>
                  <a:rPr lang="zh-CN" altLang="en-US" sz="2300" spc="225" dirty="0">
                    <a:solidFill>
                      <a:schemeClr val="tx1"/>
                    </a:solidFill>
                    <a:cs typeface="+mn-ea"/>
                    <a:sym typeface="+mn-lt"/>
                  </a:rPr>
                  <a:t>的范围比较，你有什么发现？（小组讨论）</a:t>
                </a:r>
                <a:endParaRPr lang="zh-CN" altLang="en-US" sz="2300" spc="225" dirty="0">
                  <a:solidFill>
                    <a:schemeClr val="tx1"/>
                  </a:solidFill>
                  <a:cs typeface="+mn-ea"/>
                  <a:sym typeface="+mn-lt"/>
                </a:endParaRPr>
              </a:p>
            </p:txBody>
          </p:sp>
        </mc:Choice>
        <mc:Fallback>
          <p:sp>
            <p:nvSpPr>
              <p:cNvPr id="2" name="文本框 1"/>
              <p:cNvSpPr txBox="1">
                <a:spLocks noRot="1" noChangeAspect="1" noMove="1" noResize="1" noEditPoints="1" noAdjustHandles="1" noChangeArrowheads="1" noChangeShapeType="1" noTextEdit="1"/>
              </p:cNvSpPr>
              <p:nvPr/>
            </p:nvSpPr>
            <p:spPr>
              <a:xfrm>
                <a:off x="592455" y="709930"/>
                <a:ext cx="8404225" cy="553720"/>
              </a:xfrm>
              <a:prstGeom prst="rect">
                <a:avLst/>
              </a:prstGeom>
              <a:blipFill rotWithShape="1">
                <a:blip r:embed="rId1"/>
                <a:stretch>
                  <a:fillRect/>
                </a:stretch>
              </a:blip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sp>
        <p:nvSpPr>
          <p:cNvPr id="3" name="对话气泡: 圆角矩形 2"/>
          <p:cNvSpPr/>
          <p:nvPr>
            <p:custDataLst>
              <p:tags r:id="rId2"/>
            </p:custDataLst>
          </p:nvPr>
        </p:nvSpPr>
        <p:spPr>
          <a:xfrm>
            <a:off x="5918835" y="1831975"/>
            <a:ext cx="2870200" cy="1067435"/>
          </a:xfrm>
          <a:prstGeom prst="wedgeRoundRectCallout">
            <a:avLst>
              <a:gd name="adj1" fmla="val -39221"/>
              <a:gd name="adj2" fmla="val 89723"/>
              <a:gd name="adj3" fmla="val 16667"/>
            </a:avLst>
          </a:prstGeom>
        </p:spPr>
        <p:style>
          <a:lnRef idx="2">
            <a:schemeClr val="accent1"/>
          </a:lnRef>
          <a:fillRef idx="0">
            <a:srgbClr val="FFFFFF"/>
          </a:fillRef>
          <a:effectRef idx="0">
            <a:srgbClr val="FFFFFF"/>
          </a:effectRef>
          <a:fontRef idx="minor">
            <a:schemeClr val="tx1"/>
          </a:fontRef>
        </p:style>
        <p:txBody>
          <a:bodyPr wrap="square" rtlCol="0" anchor="ctr">
            <a:normAutofit/>
          </a:bodyPr>
          <a:lstStyle/>
          <a:p>
            <a:pPr algn="ctr"/>
            <a:r>
              <a:rPr lang="zh-CN" altLang="en-US" sz="2000" b="1" dirty="0">
                <a:solidFill>
                  <a:schemeClr val="tx1"/>
                </a:solidFill>
                <a:cs typeface="+mn-ea"/>
                <a:sym typeface="+mn-lt"/>
              </a:rPr>
              <a:t>如何进一步缩小范围？</a:t>
            </a:r>
            <a:endParaRPr lang="zh-CN" altLang="en-US" sz="2000" b="1" dirty="0">
              <a:solidFill>
                <a:schemeClr val="tx1"/>
              </a:solidFill>
              <a:cs typeface="+mn-ea"/>
              <a:sym typeface="+mn-lt"/>
            </a:endParaRPr>
          </a:p>
        </p:txBody>
      </p:sp>
      <p:pic>
        <p:nvPicPr>
          <p:cNvPr id="5" name="图片 4"/>
          <p:cNvPicPr>
            <a:picLocks noChangeAspect="1"/>
          </p:cNvPicPr>
          <p:nvPr>
            <p:custDataLst>
              <p:tags r:id="rId3"/>
            </p:custDataLst>
          </p:nvPr>
        </p:nvPicPr>
        <p:blipFill>
          <a:blip r:embed="rId4"/>
          <a:stretch>
            <a:fillRect/>
          </a:stretch>
        </p:blipFill>
        <p:spPr>
          <a:xfrm>
            <a:off x="3110865" y="1614170"/>
            <a:ext cx="2209165" cy="2597785"/>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554990" y="1591310"/>
            <a:ext cx="2562225" cy="2733675"/>
          </a:xfrm>
          <a:prstGeom prst="rect">
            <a:avLst/>
          </a:prstGeom>
        </p:spPr>
      </p:pic>
      <p:sp>
        <p:nvSpPr>
          <p:cNvPr id="4" name="文本框 3"/>
          <p:cNvSpPr txBox="1"/>
          <p:nvPr/>
        </p:nvSpPr>
        <p:spPr>
          <a:xfrm>
            <a:off x="592455" y="60960"/>
            <a:ext cx="5326652"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 name="TextBox 22"/>
              <p:cNvSpPr txBox="1"/>
              <p:nvPr/>
            </p:nvSpPr>
            <p:spPr>
              <a:xfrm>
                <a:off x="242570" y="669925"/>
                <a:ext cx="8722995" cy="829945"/>
              </a:xfrm>
              <a:prstGeom prst="rect">
                <a:avLst/>
              </a:prstGeom>
              <a:noFill/>
              <a:ln w="9525">
                <a:noFill/>
              </a:ln>
            </p:spPr>
            <p:txBody>
              <a:bodyPr wrap="square" anchor="t" anchorCtr="0">
                <a:normAutofit/>
              </a:bodyPr>
              <a:lstStyle/>
              <a:p>
                <a:pPr>
                  <a:lnSpc>
                    <a:spcPct val="120000"/>
                  </a:lnSpc>
                  <a:spcBef>
                    <a:spcPct val="0"/>
                  </a:spcBef>
                  <a:spcAft>
                    <a:spcPct val="0"/>
                  </a:spcAft>
                </a:pPr>
                <a:r>
                  <a:rPr lang="zh-CN" altLang="en-US" sz="2000" dirty="0">
                    <a:solidFill>
                      <a:schemeClr val="tx1"/>
                    </a:solidFill>
                    <a:cs typeface="+mn-ea"/>
                    <a:sym typeface="+mn-lt"/>
                  </a:rPr>
                  <a:t>任务</a:t>
                </a:r>
                <a:r>
                  <a:rPr lang="en-US" altLang="zh-CN" sz="2000" dirty="0">
                    <a:solidFill>
                      <a:schemeClr val="tx1"/>
                    </a:solidFill>
                    <a:cs typeface="+mn-ea"/>
                    <a:sym typeface="+mn-lt"/>
                  </a:rPr>
                  <a:t>3. </a:t>
                </a:r>
                <a:r>
                  <a:rPr lang="zh-CN" altLang="en-US" sz="2000" b="1" dirty="0">
                    <a:solidFill>
                      <a:schemeClr val="tx1"/>
                    </a:solidFill>
                    <a:cs typeface="+mn-ea"/>
                    <a:sym typeface="+mn-lt"/>
                  </a:rPr>
                  <a:t>类似地，在</a:t>
                </a:r>
                <a:r>
                  <a:rPr lang="zh-CN" altLang="en-US" sz="2000" b="1" dirty="0">
                    <a:solidFill>
                      <a:schemeClr val="tx1"/>
                    </a:solidFill>
                    <a:cs typeface="+mn-ea"/>
                    <a:sym typeface="+mn-lt"/>
                    <a:hlinkClick r:id="rId1" action="ppaction://hlinkfile"/>
                  </a:rPr>
                  <a:t>圆的内部和外部</a:t>
                </a:r>
                <a:r>
                  <a:rPr lang="zh-CN" altLang="en-US" sz="2000" b="1" dirty="0">
                    <a:solidFill>
                      <a:schemeClr val="tx1"/>
                    </a:solidFill>
                    <a:cs typeface="+mn-ea"/>
                    <a:sym typeface="+mn-lt"/>
                  </a:rPr>
                  <a:t>分别作正</a:t>
                </a:r>
                <a:r>
                  <a:rPr lang="en-US" altLang="zh-CN" sz="2000" b="1" i="1" dirty="0">
                    <a:solidFill>
                      <a:schemeClr val="tx1"/>
                    </a:solidFill>
                    <a:cs typeface="+mn-ea"/>
                    <a:sym typeface="+mn-lt"/>
                  </a:rPr>
                  <a:t>n</a:t>
                </a:r>
                <a:r>
                  <a:rPr lang="zh-CN" altLang="en-US" sz="2000" b="1" dirty="0">
                    <a:cs typeface="+mn-ea"/>
                    <a:sym typeface="+mn-lt"/>
                  </a:rPr>
                  <a:t>边</a:t>
                </a:r>
                <a:r>
                  <a:rPr lang="zh-CN" altLang="en-US" sz="2000" b="1" dirty="0">
                    <a:solidFill>
                      <a:schemeClr val="tx1"/>
                    </a:solidFill>
                    <a:cs typeface="+mn-ea"/>
                    <a:sym typeface="+mn-lt"/>
                  </a:rPr>
                  <a:t>形</a:t>
                </a:r>
                <a:r>
                  <a:rPr lang="en-US" altLang="zh-CN" sz="2000" b="1" dirty="0">
                    <a:solidFill>
                      <a:schemeClr val="tx1"/>
                    </a:solidFill>
                    <a:cs typeface="+mn-ea"/>
                    <a:sym typeface="+mn-lt"/>
                  </a:rPr>
                  <a:t>……</a:t>
                </a:r>
                <a:r>
                  <a:rPr lang="zh-CN" altLang="en-US" sz="2000" b="1" dirty="0">
                    <a:solidFill>
                      <a:schemeClr val="tx1"/>
                    </a:solidFill>
                    <a:cs typeface="+mn-ea"/>
                    <a:sym typeface="+mn-lt"/>
                  </a:rPr>
                  <a:t>每一组正</a:t>
                </a:r>
                <a:r>
                  <a:rPr lang="en-US" altLang="zh-CN" sz="2000" b="1" i="1" dirty="0">
                    <a:solidFill>
                      <a:schemeClr val="tx1"/>
                    </a:solidFill>
                    <a:cs typeface="+mn-ea"/>
                    <a:sym typeface="+mn-lt"/>
                  </a:rPr>
                  <a:t>n</a:t>
                </a:r>
                <a:r>
                  <a:rPr lang="zh-CN" altLang="en-US" sz="2000" b="1" dirty="0">
                    <a:solidFill>
                      <a:schemeClr val="tx1"/>
                    </a:solidFill>
                    <a:cs typeface="+mn-ea"/>
                    <a:sym typeface="+mn-lt"/>
                  </a:rPr>
                  <a:t>边形正好“夹住”了圆，选取几个</a:t>
                </a:r>
                <a:r>
                  <a:rPr lang="en-US" altLang="zh-CN" sz="2000" b="1" i="1" dirty="0">
                    <a:solidFill>
                      <a:schemeClr val="tx1"/>
                    </a:solidFill>
                    <a:cs typeface="+mn-ea"/>
                    <a:sym typeface="+mn-lt"/>
                  </a:rPr>
                  <a:t>n</a:t>
                </a:r>
                <a:r>
                  <a:rPr lang="zh-CN" altLang="en-US" sz="2000" b="1" dirty="0">
                    <a:solidFill>
                      <a:schemeClr val="tx1"/>
                    </a:solidFill>
                    <a:cs typeface="+mn-ea"/>
                    <a:sym typeface="+mn-lt"/>
                  </a:rPr>
                  <a:t>的值填写在下表中，并用不等式表示</a:t>
                </a:r>
                <a14:m>
                  <m:oMath xmlns:m="http://schemas.openxmlformats.org/officeDocument/2006/math">
                    <m:r>
                      <a:rPr lang="zh-CN" altLang="en-US" sz="2000" b="1" i="1" spc="225">
                        <a:solidFill>
                          <a:schemeClr val="tx1"/>
                        </a:solidFill>
                        <a:latin typeface="Cambria Math" panose="02040503050406030204" pitchFamily="18" charset="0"/>
                        <a:cs typeface="+mn-ea"/>
                        <a:sym typeface="+mn-lt"/>
                      </a:rPr>
                      <m:t>𝛑</m:t>
                    </m:r>
                  </m:oMath>
                </a14:m>
                <a:r>
                  <a:rPr lang="zh-CN" altLang="en-US" sz="2000" b="1" dirty="0">
                    <a:solidFill>
                      <a:schemeClr val="tx1"/>
                    </a:solidFill>
                    <a:cs typeface="+mn-ea"/>
                    <a:sym typeface="+mn-lt"/>
                  </a:rPr>
                  <a:t>的范围．</a:t>
                </a:r>
                <a:endParaRPr lang="zh-CN" altLang="en-US" sz="2000" b="1" dirty="0">
                  <a:solidFill>
                    <a:schemeClr val="tx1"/>
                  </a:solidFill>
                  <a:cs typeface="+mn-ea"/>
                  <a:sym typeface="+mn-lt"/>
                </a:endParaRPr>
              </a:p>
            </p:txBody>
          </p:sp>
        </mc:Choice>
        <mc:Fallback>
          <p:sp>
            <p:nvSpPr>
              <p:cNvPr id="11" name="TextBox 22"/>
              <p:cNvSpPr txBox="1">
                <a:spLocks noRot="1" noChangeAspect="1" noMove="1" noResize="1" noEditPoints="1" noAdjustHandles="1" noChangeArrowheads="1" noChangeShapeType="1" noTextEdit="1"/>
              </p:cNvSpPr>
              <p:nvPr/>
            </p:nvSpPr>
            <p:spPr>
              <a:xfrm>
                <a:off x="242570" y="669925"/>
                <a:ext cx="8722995" cy="829945"/>
              </a:xfrm>
              <a:prstGeom prst="rect">
                <a:avLst/>
              </a:prstGeom>
              <a:blipFill rotWithShape="1">
                <a:blip r:embed="rId2"/>
                <a:stretch>
                  <a:fillRect/>
                </a:stretch>
              </a:blipFill>
              <a:ln w="9525">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custDataLst>
                  <p:tags r:id="rId3"/>
                </p:custDataLst>
              </p:nvPr>
            </p:nvGraphicFramePr>
            <p:xfrm>
              <a:off x="703467" y="1715544"/>
              <a:ext cx="7573782" cy="2697406"/>
            </p:xfrm>
            <a:graphic>
              <a:graphicData uri="http://schemas.openxmlformats.org/drawingml/2006/table">
                <a:tbl>
                  <a:tblPr firstRow="1" bandRow="1">
                    <a:tableStyleId>{5C22544A-7EE6-4342-B048-85BDC9FD1C3A}</a:tableStyleId>
                  </a:tblPr>
                  <a:tblGrid>
                    <a:gridCol w="1001771"/>
                    <a:gridCol w="2325540"/>
                    <a:gridCol w="1772920"/>
                    <a:gridCol w="2473551"/>
                  </a:tblGrid>
                  <a:tr h="458635">
                    <a:tc rowSpan="2">
                      <a:txBody>
                        <a:bodyPr/>
                        <a:lstStyle/>
                        <a:p>
                          <a:pPr algn="ctr">
                            <a:lnSpc>
                              <a:spcPct val="150000"/>
                            </a:lnSpc>
                          </a:pPr>
                          <a:r>
                            <a:rPr lang="en-US" altLang="zh-CN" sz="2000" b="0" i="1" kern="1200" baseline="0" dirty="0">
                              <a:solidFill>
                                <a:schemeClr val="tx1"/>
                              </a:solidFill>
                              <a:latin typeface="+mn-lt"/>
                              <a:ea typeface="+mn-ea"/>
                              <a:cs typeface="+mn-ea"/>
                              <a:sym typeface="+mn-lt"/>
                            </a:rPr>
                            <a:t>n</a:t>
                          </a:r>
                          <a:endParaRPr lang="en-US" altLang="zh-CN" sz="2000" b="0" i="1" kern="1200" baseline="0" dirty="0">
                            <a:solidFill>
                              <a:schemeClr val="tx1"/>
                            </a:solidFill>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gridSpan="2">
                      <a:txBody>
                        <a:bodyPr/>
                        <a:lstStyle/>
                        <a:p>
                          <a:pPr algn="ctr"/>
                          <a:r>
                            <a:rPr lang="zh-CN" altLang="en-US" sz="2000" b="0" dirty="0">
                              <a:solidFill>
                                <a:schemeClr val="tx1"/>
                              </a:solidFill>
                              <a:latin typeface="+mn-lt"/>
                              <a:ea typeface="+mn-ea"/>
                              <a:cs typeface="+mn-ea"/>
                              <a:sym typeface="+mn-lt"/>
                            </a:rPr>
                            <a:t>正</a:t>
                          </a:r>
                          <a:r>
                            <a:rPr lang="en-US" altLang="zh-CN" sz="2400" b="0" i="1" kern="1200" baseline="0" dirty="0">
                              <a:solidFill>
                                <a:schemeClr val="tx1"/>
                              </a:solidFill>
                              <a:latin typeface="+mn-lt"/>
                              <a:ea typeface="+mn-ea"/>
                              <a:cs typeface="+mn-ea"/>
                              <a:sym typeface="+mn-lt"/>
                            </a:rPr>
                            <a:t>n</a:t>
                          </a:r>
                          <a:r>
                            <a:rPr lang="zh-CN" altLang="en-US" sz="2000" b="0" dirty="0">
                              <a:solidFill>
                                <a:schemeClr val="tx1"/>
                              </a:solidFill>
                              <a:latin typeface="+mn-lt"/>
                              <a:ea typeface="+mn-ea"/>
                              <a:cs typeface="+mn-ea"/>
                              <a:sym typeface="+mn-lt"/>
                            </a:rPr>
                            <a:t>边形的面积</a:t>
                          </a:r>
                          <a:r>
                            <a:rPr lang="en-US" altLang="zh-CN" sz="2000" b="0" dirty="0">
                              <a:solidFill>
                                <a:schemeClr val="tx1"/>
                              </a:solidFill>
                              <a:latin typeface="+mn-lt"/>
                              <a:ea typeface="+mn-ea"/>
                              <a:cs typeface="+mn-ea"/>
                              <a:sym typeface="+mn-lt"/>
                            </a:rPr>
                            <a:t>(</a:t>
                          </a:r>
                          <a:r>
                            <a:rPr lang="zh-CN" altLang="en-US" sz="2000" b="0" dirty="0">
                              <a:solidFill>
                                <a:schemeClr val="tx1"/>
                              </a:solidFill>
                              <a:latin typeface="+mn-lt"/>
                              <a:ea typeface="+mn-ea"/>
                              <a:cs typeface="+mn-ea"/>
                              <a:sym typeface="+mn-lt"/>
                            </a:rPr>
                            <a:t>结果精确到</a:t>
                          </a:r>
                          <a:r>
                            <a:rPr lang="en-US" altLang="zh-CN" sz="2000" b="0" dirty="0">
                              <a:solidFill>
                                <a:schemeClr val="tx1"/>
                              </a:solidFill>
                              <a:latin typeface="+mn-lt"/>
                              <a:ea typeface="+mn-ea"/>
                              <a:cs typeface="+mn-ea"/>
                              <a:sym typeface="+mn-lt"/>
                            </a:rPr>
                            <a:t>0.0001)</a:t>
                          </a:r>
                          <a:endParaRPr lang="en-US" altLang="zh-CN" sz="2000" b="0" dirty="0">
                            <a:solidFill>
                              <a:schemeClr val="tx1"/>
                            </a:solidFill>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rowSpan="2">
                      <a:txBody>
                        <a:bodyPr/>
                        <a:lstStyle/>
                        <a:p>
                          <a:pPr algn="ctr"/>
                          <a14:m>
                            <m:oMath xmlns:m="http://schemas.openxmlformats.org/officeDocument/2006/math">
                              <m:r>
                                <a:rPr lang="zh-CN" altLang="en-US" sz="2400" b="0" i="1" spc="225" smtClean="0">
                                  <a:solidFill>
                                    <a:schemeClr val="tx1"/>
                                  </a:solidFill>
                                  <a:latin typeface="Cambria Math" panose="02040503050406030204" pitchFamily="18" charset="0"/>
                                  <a:ea typeface="+mn-ea"/>
                                  <a:cs typeface="+mn-ea"/>
                                  <a:sym typeface="+mn-lt"/>
                                </a:rPr>
                                <m:t>𝜋</m:t>
                              </m:r>
                            </m:oMath>
                          </a14:m>
                          <a:r>
                            <a:rPr lang="zh-CN" altLang="en-US" sz="2000" b="0" dirty="0">
                              <a:solidFill>
                                <a:schemeClr val="tx1"/>
                              </a:solidFill>
                              <a:latin typeface="+mn-lt"/>
                              <a:ea typeface="+mn-ea"/>
                              <a:cs typeface="+mn-ea"/>
                              <a:sym typeface="+mn-lt"/>
                            </a:rPr>
                            <a:t>的范围</a:t>
                          </a:r>
                          <a:endParaRPr lang="zh-CN" altLang="en-US" sz="2000" b="0" dirty="0">
                            <a:solidFill>
                              <a:schemeClr val="tx1"/>
                            </a:solidFill>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97483">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algn="ctr" defTabSz="685800" rtl="0" eaLnBrk="1" latinLnBrk="0" hangingPunct="1"/>
                          <a:r>
                            <a:rPr lang="zh-CN" altLang="en-US" sz="2000" b="0" kern="1200" dirty="0">
                              <a:solidFill>
                                <a:schemeClr val="tx1"/>
                              </a:solidFill>
                              <a:latin typeface="+mn-lt"/>
                              <a:ea typeface="+mn-ea"/>
                              <a:cs typeface="+mn-ea"/>
                              <a:sym typeface="+mn-lt"/>
                            </a:rPr>
                            <a:t>圆内部</a:t>
                          </a:r>
                          <a:endParaRPr lang="zh-CN" altLang="en-US" sz="2000" b="0" kern="1200" dirty="0">
                            <a:solidFill>
                              <a:schemeClr val="tx1"/>
                            </a:solidFill>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algn="ctr" defTabSz="685800" rtl="0" eaLnBrk="1" latinLnBrk="0" hangingPunct="1"/>
                          <a:r>
                            <a:rPr lang="zh-CN" altLang="en-US" sz="2000" b="0" kern="1200" dirty="0">
                              <a:solidFill>
                                <a:schemeClr val="tx1"/>
                              </a:solidFill>
                              <a:latin typeface="+mn-lt"/>
                              <a:ea typeface="+mn-ea"/>
                              <a:cs typeface="+mn-ea"/>
                              <a:sym typeface="+mn-lt"/>
                            </a:rPr>
                            <a:t>圆外部</a:t>
                          </a:r>
                          <a:endParaRPr lang="zh-CN" altLang="en-US" sz="2000" b="0" kern="1200" dirty="0">
                            <a:solidFill>
                              <a:schemeClr val="tx1"/>
                            </a:solidFill>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2004">
                    <a:tc>
                      <a:txBody>
                        <a:bodyPr/>
                        <a:lstStyle/>
                        <a:p>
                          <a:pPr algn="ctr"/>
                          <a:endParaRPr lang="zh-CN" altLang="en-US" sz="1800" kern="1200" dirty="0">
                            <a:solidFill>
                              <a:schemeClr val="tx1"/>
                            </a:solidFill>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2004">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4001">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41759">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4001">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mc:Choice>
        <mc:Fallback xmlns="">
          <p:graphicFrame>
            <p:nvGraphicFramePr>
              <p:cNvPr id="2" name="表格 1"/>
              <p:cNvGraphicFramePr>
                <a:graphicFrameLocks noGrp="1"/>
              </p:cNvGraphicFramePr>
              <p:nvPr>
                <p:custDataLst>
                  <p:tags r:id="rId4"/>
                </p:custDataLst>
              </p:nvPr>
            </p:nvGraphicFramePr>
            <p:xfrm>
              <a:off x="703467" y="1715544"/>
              <a:ext cx="7573782" cy="2697406"/>
            </p:xfrm>
            <a:graphic>
              <a:graphicData uri="http://schemas.openxmlformats.org/drawingml/2006/table">
                <a:tbl>
                  <a:tblPr firstRow="1" bandRow="1">
                    <a:tableStyleId>{5C22544A-7EE6-4342-B048-85BDC9FD1C3A}</a:tableStyleId>
                  </a:tblPr>
                  <a:tblGrid>
                    <a:gridCol w="1001771"/>
                    <a:gridCol w="2325540"/>
                    <a:gridCol w="1772920"/>
                    <a:gridCol w="2473551"/>
                  </a:tblGrid>
                  <a:tr h="458470">
                    <a:tc rowSpan="2">
                      <a:txBody>
                        <a:bodyPr/>
                        <a:lstStyle/>
                        <a:p>
                          <a:pPr algn="ctr">
                            <a:lnSpc>
                              <a:spcPct val="150000"/>
                            </a:lnSpc>
                          </a:pPr>
                          <a:r>
                            <a:rPr lang="en-US" altLang="zh-CN" sz="2000" b="0" i="1" kern="1200" baseline="0" dirty="0">
                              <a:solidFill>
                                <a:schemeClr val="tx1"/>
                              </a:solidFill>
                              <a:latin typeface="+mn-lt"/>
                              <a:ea typeface="+mn-ea"/>
                              <a:cs typeface="+mn-ea"/>
                              <a:sym typeface="+mn-lt"/>
                            </a:rPr>
                            <a:t>n</a:t>
                          </a:r>
                          <a:endParaRPr lang="en-US" altLang="zh-CN" sz="2000" b="0" i="1" kern="1200" baseline="0" dirty="0">
                            <a:solidFill>
                              <a:schemeClr val="tx1"/>
                            </a:solidFill>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gridSpan="2">
                      <a:txBody>
                        <a:bodyPr/>
                        <a:lstStyle/>
                        <a:p>
                          <a:pPr algn="ctr"/>
                          <a:r>
                            <a:rPr lang="zh-CN" altLang="en-US" sz="2000" b="0" dirty="0">
                              <a:solidFill>
                                <a:schemeClr val="tx1"/>
                              </a:solidFill>
                              <a:latin typeface="+mn-lt"/>
                              <a:ea typeface="+mn-ea"/>
                              <a:cs typeface="+mn-ea"/>
                              <a:sym typeface="+mn-lt"/>
                            </a:rPr>
                            <a:t>正</a:t>
                          </a:r>
                          <a:r>
                            <a:rPr lang="en-US" altLang="zh-CN" sz="2400" b="0" i="1" kern="1200" baseline="0" dirty="0">
                              <a:solidFill>
                                <a:schemeClr val="tx1"/>
                              </a:solidFill>
                              <a:latin typeface="+mn-lt"/>
                              <a:ea typeface="+mn-ea"/>
                              <a:cs typeface="+mn-ea"/>
                              <a:sym typeface="+mn-lt"/>
                            </a:rPr>
                            <a:t>n</a:t>
                          </a:r>
                          <a:r>
                            <a:rPr lang="zh-CN" altLang="en-US" sz="2000" b="0" dirty="0">
                              <a:solidFill>
                                <a:schemeClr val="tx1"/>
                              </a:solidFill>
                              <a:latin typeface="+mn-lt"/>
                              <a:ea typeface="+mn-ea"/>
                              <a:cs typeface="+mn-ea"/>
                              <a:sym typeface="+mn-lt"/>
                            </a:rPr>
                            <a:t>边形的面积</a:t>
                          </a:r>
                          <a:r>
                            <a:rPr lang="en-US" altLang="zh-CN" sz="2000" b="0" dirty="0">
                              <a:solidFill>
                                <a:schemeClr val="tx1"/>
                              </a:solidFill>
                              <a:latin typeface="+mn-lt"/>
                              <a:ea typeface="+mn-ea"/>
                              <a:cs typeface="+mn-ea"/>
                              <a:sym typeface="+mn-lt"/>
                            </a:rPr>
                            <a:t>(</a:t>
                          </a:r>
                          <a:r>
                            <a:rPr lang="zh-CN" altLang="en-US" sz="2000" b="0" dirty="0">
                              <a:solidFill>
                                <a:schemeClr val="tx1"/>
                              </a:solidFill>
                              <a:latin typeface="+mn-lt"/>
                              <a:ea typeface="+mn-ea"/>
                              <a:cs typeface="+mn-ea"/>
                              <a:sym typeface="+mn-lt"/>
                            </a:rPr>
                            <a:t>结果精确到</a:t>
                          </a:r>
                          <a:r>
                            <a:rPr lang="en-US" altLang="zh-CN" sz="2000" b="0" dirty="0">
                              <a:solidFill>
                                <a:schemeClr val="tx1"/>
                              </a:solidFill>
                              <a:latin typeface="+mn-lt"/>
                              <a:ea typeface="+mn-ea"/>
                              <a:cs typeface="+mn-ea"/>
                              <a:sym typeface="+mn-lt"/>
                            </a:rPr>
                            <a:t>0.0001)</a:t>
                          </a:r>
                          <a:endParaRPr lang="en-US" altLang="zh-CN" sz="2000" b="0" dirty="0">
                            <a:solidFill>
                              <a:schemeClr val="tx1"/>
                            </a:solidFill>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rowSpan="2">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5"/>
                        </a:blipFill>
                      </a:tcPr>
                    </a:tc>
                  </a:tr>
                  <a:tr h="397483">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algn="ctr" defTabSz="685800" rtl="0" eaLnBrk="1" latinLnBrk="0" hangingPunct="1"/>
                          <a:r>
                            <a:rPr lang="zh-CN" altLang="en-US" sz="2000" b="0" kern="1200" dirty="0">
                              <a:solidFill>
                                <a:schemeClr val="tx1"/>
                              </a:solidFill>
                              <a:latin typeface="+mn-lt"/>
                              <a:ea typeface="+mn-ea"/>
                              <a:cs typeface="+mn-ea"/>
                              <a:sym typeface="+mn-lt"/>
                            </a:rPr>
                            <a:t>圆内部</a:t>
                          </a:r>
                          <a:endParaRPr lang="zh-CN" altLang="en-US" sz="2000" b="0" kern="1200" dirty="0">
                            <a:solidFill>
                              <a:schemeClr val="tx1"/>
                            </a:solidFill>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algn="ctr" defTabSz="685800" rtl="0" eaLnBrk="1" latinLnBrk="0" hangingPunct="1"/>
                          <a:r>
                            <a:rPr lang="zh-CN" altLang="en-US" sz="2000" b="0" kern="1200" dirty="0">
                              <a:solidFill>
                                <a:schemeClr val="tx1"/>
                              </a:solidFill>
                              <a:latin typeface="+mn-lt"/>
                              <a:ea typeface="+mn-ea"/>
                              <a:cs typeface="+mn-ea"/>
                              <a:sym typeface="+mn-lt"/>
                            </a:rPr>
                            <a:t>圆外部</a:t>
                          </a:r>
                          <a:endParaRPr lang="zh-CN" altLang="en-US" sz="2000" b="0" kern="1200" dirty="0">
                            <a:solidFill>
                              <a:schemeClr val="tx1"/>
                            </a:solidFill>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2004">
                    <a:tc>
                      <a:txBody>
                        <a:bodyPr/>
                        <a:lstStyle/>
                        <a:p>
                          <a:pPr algn="ctr"/>
                          <a:endParaRPr lang="zh-CN" altLang="en-US" sz="1800" kern="1200" dirty="0">
                            <a:solidFill>
                              <a:schemeClr val="tx1"/>
                            </a:solidFill>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2004">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4001">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41759">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4001">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800" dirty="0">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latin typeface="+mn-lt"/>
                            <a:ea typeface="+mn-ea"/>
                            <a:cs typeface="+mn-ea"/>
                            <a:sym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mc:Fallback>
      </mc:AlternateContent>
      <p:sp>
        <p:nvSpPr>
          <p:cNvPr id="3" name="文本框 2"/>
          <p:cNvSpPr txBox="1"/>
          <p:nvPr/>
        </p:nvSpPr>
        <p:spPr>
          <a:xfrm>
            <a:off x="592455" y="60960"/>
            <a:ext cx="4812302"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spTree>
    <p:custDataLst>
      <p:tags r:id="rId6"/>
    </p:custData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 name="TextBox 22"/>
              <p:cNvSpPr txBox="1"/>
              <p:nvPr>
                <p:custDataLst>
                  <p:tags r:id="rId1"/>
                </p:custDataLst>
              </p:nvPr>
            </p:nvSpPr>
            <p:spPr>
              <a:xfrm>
                <a:off x="655955" y="780415"/>
                <a:ext cx="7999095" cy="901144"/>
              </a:xfrm>
              <a:prstGeom prst="rect">
                <a:avLst/>
              </a:prstGeom>
              <a:noFill/>
              <a:ln w="9525">
                <a:noFill/>
              </a:ln>
            </p:spPr>
            <p:txBody>
              <a:bodyPr wrap="square" anchor="t" anchorCtr="0">
                <a:spAutoFit/>
              </a:bodyPr>
              <a:lstStyle/>
              <a:p>
                <a:pPr>
                  <a:lnSpc>
                    <a:spcPct val="120000"/>
                  </a:lnSpc>
                  <a:spcBef>
                    <a:spcPct val="0"/>
                  </a:spcBef>
                  <a:spcAft>
                    <a:spcPct val="0"/>
                  </a:spcAft>
                  <a:buNone/>
                </a:pPr>
                <a:r>
                  <a:rPr lang="zh-CN" altLang="en-US" sz="2300" dirty="0">
                    <a:solidFill>
                      <a:schemeClr val="tx1"/>
                    </a:solidFill>
                    <a:cs typeface="+mn-ea"/>
                    <a:sym typeface="+mn-lt"/>
                  </a:rPr>
                  <a:t>任务</a:t>
                </a:r>
                <a:r>
                  <a:rPr lang="en-US" altLang="zh-CN" sz="2300" dirty="0">
                    <a:solidFill>
                      <a:schemeClr val="tx1"/>
                    </a:solidFill>
                    <a:cs typeface="+mn-ea"/>
                    <a:sym typeface="+mn-lt"/>
                  </a:rPr>
                  <a:t>4 .</a:t>
                </a:r>
                <a:r>
                  <a:rPr lang="zh-CN" altLang="en-US" sz="2300" dirty="0">
                    <a:solidFill>
                      <a:schemeClr val="tx1"/>
                    </a:solidFill>
                    <a:cs typeface="+mn-ea"/>
                    <a:sym typeface="+mn-lt"/>
                  </a:rPr>
                  <a:t>观察表格，思考为什么随着正</a:t>
                </a:r>
                <a:r>
                  <a:rPr lang="en-US" altLang="zh-CN" sz="2300" i="1" dirty="0">
                    <a:solidFill>
                      <a:schemeClr val="tx1"/>
                    </a:solidFill>
                    <a:cs typeface="+mn-ea"/>
                    <a:sym typeface="+mn-lt"/>
                  </a:rPr>
                  <a:t>n</a:t>
                </a:r>
                <a:r>
                  <a:rPr lang="zh-CN" altLang="en-US" sz="2300" dirty="0">
                    <a:solidFill>
                      <a:schemeClr val="tx1"/>
                    </a:solidFill>
                    <a:cs typeface="+mn-ea"/>
                    <a:sym typeface="+mn-lt"/>
                  </a:rPr>
                  <a:t>边形边数的增加，</a:t>
                </a:r>
                <a14:m>
                  <m:oMath xmlns:m="http://schemas.openxmlformats.org/officeDocument/2006/math">
                    <m:r>
                      <a:rPr lang="zh-CN" altLang="en-US" sz="2300" i="1" spc="225">
                        <a:solidFill>
                          <a:schemeClr val="tx1"/>
                        </a:solidFill>
                        <a:latin typeface="Cambria Math" panose="02040503050406030204" pitchFamily="18" charset="0"/>
                        <a:cs typeface="+mn-ea"/>
                        <a:sym typeface="+mn-lt"/>
                      </a:rPr>
                      <m:t>𝜋</m:t>
                    </m:r>
                  </m:oMath>
                </a14:m>
                <a:r>
                  <a:rPr lang="zh-CN" altLang="en-US" sz="2300" dirty="0">
                    <a:solidFill>
                      <a:schemeClr val="tx1"/>
                    </a:solidFill>
                    <a:cs typeface="+mn-ea"/>
                    <a:sym typeface="+mn-lt"/>
                  </a:rPr>
                  <a:t>的范围越来越精确？</a:t>
                </a:r>
                <a:endParaRPr lang="zh-CN" altLang="en-US" sz="2300" dirty="0">
                  <a:solidFill>
                    <a:schemeClr val="tx1"/>
                  </a:solidFill>
                  <a:cs typeface="+mn-ea"/>
                  <a:sym typeface="+mn-lt"/>
                </a:endParaRPr>
              </a:p>
            </p:txBody>
          </p:sp>
        </mc:Choice>
        <mc:Fallback>
          <p:sp>
            <p:nvSpPr>
              <p:cNvPr id="11" name="TextBox 22"/>
              <p:cNvSpPr txBox="1">
                <a:spLocks noRot="1" noChangeAspect="1" noMove="1" noResize="1" noEditPoints="1" noAdjustHandles="1" noChangeArrowheads="1" noChangeShapeType="1" noTextEdit="1"/>
              </p:cNvSpPr>
              <p:nvPr>
                <p:custDataLst>
                  <p:tags r:id="rId2"/>
                </p:custDataLst>
              </p:nvPr>
            </p:nvSpPr>
            <p:spPr>
              <a:xfrm>
                <a:off x="655955" y="780415"/>
                <a:ext cx="7999095" cy="901144"/>
              </a:xfrm>
              <a:prstGeom prst="rect">
                <a:avLst/>
              </a:prstGeom>
              <a:blipFill rotWithShape="1">
                <a:blip r:embed="rId3"/>
                <a:stretch>
                  <a:fillRect b="9"/>
                </a:stretch>
              </a:blipFill>
              <a:ln w="9525">
                <a:noFill/>
              </a:ln>
            </p:spPr>
            <p:txBody>
              <a:bodyPr/>
              <a:lstStyle/>
              <a:p>
                <a:r>
                  <a:rPr lang="zh-CN" altLang="en-US">
                    <a:noFill/>
                  </a:rPr>
                  <a:t> </a:t>
                </a:r>
              </a:p>
            </p:txBody>
          </p:sp>
        </mc:Fallback>
      </mc:AlternateContent>
      <p:sp>
        <p:nvSpPr>
          <p:cNvPr id="3" name="Text Box 41"/>
          <p:cNvSpPr txBox="1"/>
          <p:nvPr>
            <p:custDataLst>
              <p:tags r:id="rId4"/>
            </p:custDataLst>
          </p:nvPr>
        </p:nvSpPr>
        <p:spPr>
          <a:xfrm>
            <a:off x="711835" y="2020570"/>
            <a:ext cx="7943215" cy="1236345"/>
          </a:xfrm>
          <a:prstGeom prst="rect">
            <a:avLst/>
          </a:prstGeom>
          <a:solidFill>
            <a:schemeClr val="accent2">
              <a:lumMod val="20000"/>
              <a:lumOff val="80000"/>
            </a:schemeClr>
          </a:solidFill>
          <a:ln w="9525">
            <a:solidFill>
              <a:schemeClr val="accent1"/>
            </a:solidFill>
            <a:prstDash val="sysDot"/>
          </a:ln>
        </p:spPr>
        <p:txBody>
          <a:bodyPr wrap="square">
            <a:normAutofit fontScale="25000" lnSpcReduction="20000"/>
          </a:bodyPr>
          <a:lstStyle/>
          <a:p>
            <a:pPr>
              <a:lnSpc>
                <a:spcPct val="120000"/>
              </a:lnSpc>
              <a:spcBef>
                <a:spcPts val="20"/>
              </a:spcBef>
              <a:spcAft>
                <a:spcPct val="0"/>
              </a:spcAft>
            </a:pPr>
            <a:r>
              <a:rPr lang="zh-CN" altLang="en-US" sz="9600" b="1" dirty="0">
                <a:solidFill>
                  <a:schemeClr val="tx1"/>
                </a:solidFill>
                <a:cs typeface="+mn-ea"/>
                <a:sym typeface="+mn-lt"/>
              </a:rPr>
              <a:t>  </a:t>
            </a:r>
            <a:r>
              <a:rPr lang="zh-CN" altLang="en-US" sz="9600" dirty="0">
                <a:solidFill>
                  <a:schemeClr val="tx1"/>
                </a:solidFill>
                <a:cs typeface="+mn-ea"/>
                <a:sym typeface="+mn-lt"/>
              </a:rPr>
              <a:t>  随着边数</a:t>
            </a:r>
            <a:r>
              <a:rPr lang="en-US" altLang="zh-CN" sz="9600" i="1" dirty="0">
                <a:solidFill>
                  <a:schemeClr val="tx1"/>
                </a:solidFill>
                <a:cs typeface="+mn-ea"/>
                <a:sym typeface="+mn-lt"/>
              </a:rPr>
              <a:t>n</a:t>
            </a:r>
            <a:r>
              <a:rPr lang="zh-CN" altLang="en-US" sz="9600" dirty="0">
                <a:solidFill>
                  <a:schemeClr val="tx1"/>
                </a:solidFill>
                <a:cs typeface="+mn-ea"/>
                <a:sym typeface="+mn-lt"/>
              </a:rPr>
              <a:t>的增加，内部和外部正</a:t>
            </a:r>
            <a:r>
              <a:rPr lang="en-US" altLang="zh-CN" sz="9600" i="1" dirty="0">
                <a:solidFill>
                  <a:schemeClr val="tx1"/>
                </a:solidFill>
                <a:cs typeface="+mn-ea"/>
                <a:sym typeface="+mn-lt"/>
              </a:rPr>
              <a:t>n</a:t>
            </a:r>
            <a:r>
              <a:rPr lang="zh-CN" altLang="en-US" sz="9600" dirty="0">
                <a:solidFill>
                  <a:schemeClr val="tx1"/>
                </a:solidFill>
                <a:cs typeface="+mn-ea"/>
                <a:sym typeface="+mn-lt"/>
              </a:rPr>
              <a:t>边形的面积相差越来越小，则圆周率的取值范围越来越小，估计值和精确值相差越来越小</a:t>
            </a:r>
            <a:r>
              <a:rPr lang="en-US" altLang="zh-CN" sz="9600" dirty="0">
                <a:solidFill>
                  <a:schemeClr val="tx1"/>
                </a:solidFill>
                <a:cs typeface="+mn-ea"/>
                <a:sym typeface="+mn-lt"/>
              </a:rPr>
              <a:t>.</a:t>
            </a:r>
            <a:endParaRPr lang="en-US" altLang="zh-CN" sz="9600" dirty="0">
              <a:solidFill>
                <a:schemeClr val="tx1"/>
              </a:solidFill>
              <a:cs typeface="+mn-ea"/>
              <a:sym typeface="+mn-lt"/>
            </a:endParaRPr>
          </a:p>
        </p:txBody>
      </p:sp>
      <p:sp>
        <p:nvSpPr>
          <p:cNvPr id="2" name="文本框 1"/>
          <p:cNvSpPr txBox="1"/>
          <p:nvPr/>
        </p:nvSpPr>
        <p:spPr>
          <a:xfrm>
            <a:off x="592455" y="60960"/>
            <a:ext cx="5302159"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spTree>
    <p:custDataLst>
      <p:tags r:id="rId5"/>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2455" y="60960"/>
            <a:ext cx="3376295" cy="46037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endParaRPr lang="zh-CN" altLang="en-US" sz="2400" b="1" spc="225" dirty="0">
              <a:solidFill>
                <a:schemeClr val="tx1"/>
              </a:solidFill>
              <a:cs typeface="+mn-ea"/>
              <a:sym typeface="+mn-lt"/>
            </a:endParaRPr>
          </a:p>
        </p:txBody>
      </p:sp>
      <p:sp>
        <p:nvSpPr>
          <p:cNvPr id="11" name="TextBox 22"/>
          <p:cNvSpPr txBox="1"/>
          <p:nvPr>
            <p:custDataLst>
              <p:tags r:id="rId1"/>
            </p:custDataLst>
          </p:nvPr>
        </p:nvSpPr>
        <p:spPr>
          <a:xfrm>
            <a:off x="624840" y="780415"/>
            <a:ext cx="7999095" cy="476412"/>
          </a:xfrm>
          <a:prstGeom prst="rect">
            <a:avLst/>
          </a:prstGeom>
          <a:noFill/>
          <a:ln w="9525">
            <a:noFill/>
          </a:ln>
        </p:spPr>
        <p:txBody>
          <a:bodyPr wrap="square" anchor="t" anchorCtr="0">
            <a:spAutoFit/>
          </a:bodyPr>
          <a:lstStyle/>
          <a:p>
            <a:pPr>
              <a:lnSpc>
                <a:spcPct val="120000"/>
              </a:lnSpc>
              <a:spcBef>
                <a:spcPct val="0"/>
              </a:spcBef>
              <a:spcAft>
                <a:spcPct val="0"/>
              </a:spcAft>
              <a:buNone/>
            </a:pPr>
            <a:r>
              <a:rPr lang="zh-CN" altLang="en-US" sz="2300" dirty="0">
                <a:solidFill>
                  <a:schemeClr val="tx1"/>
                </a:solidFill>
                <a:cs typeface="+mn-ea"/>
                <a:sym typeface="+mn-lt"/>
              </a:rPr>
              <a:t>任务</a:t>
            </a:r>
            <a:r>
              <a:rPr lang="en-US" altLang="zh-CN" sz="2300" dirty="0">
                <a:solidFill>
                  <a:schemeClr val="tx1"/>
                </a:solidFill>
                <a:cs typeface="+mn-ea"/>
                <a:sym typeface="+mn-lt"/>
              </a:rPr>
              <a:t>5.</a:t>
            </a:r>
            <a:r>
              <a:rPr lang="zh-CN" altLang="en-US" sz="2300" dirty="0">
                <a:solidFill>
                  <a:schemeClr val="tx1"/>
                </a:solidFill>
                <a:cs typeface="+mn-ea"/>
                <a:sym typeface="+mn-lt"/>
              </a:rPr>
              <a:t>说一说测量法与</a:t>
            </a:r>
            <a:r>
              <a:rPr lang="zh-CN" altLang="en-US" sz="2300" dirty="0">
                <a:cs typeface="+mn-ea"/>
                <a:sym typeface="+mn-lt"/>
              </a:rPr>
              <a:t>夹逼法相比</a:t>
            </a:r>
            <a:r>
              <a:rPr lang="zh-CN" altLang="en-US" sz="2300" dirty="0">
                <a:solidFill>
                  <a:schemeClr val="tx1"/>
                </a:solidFill>
                <a:cs typeface="+mn-ea"/>
                <a:sym typeface="+mn-lt"/>
              </a:rPr>
              <a:t>的优缺点？</a:t>
            </a:r>
            <a:endParaRPr lang="zh-CN" altLang="en-US" sz="2300" dirty="0">
              <a:solidFill>
                <a:schemeClr val="tx1"/>
              </a:solidFill>
              <a:cs typeface="+mn-ea"/>
              <a:sym typeface="+mn-lt"/>
            </a:endParaRPr>
          </a:p>
        </p:txBody>
      </p:sp>
      <p:sp>
        <p:nvSpPr>
          <p:cNvPr id="5" name="Text Box 41"/>
          <p:cNvSpPr txBox="1"/>
          <p:nvPr>
            <p:custDataLst>
              <p:tags r:id="rId2"/>
            </p:custDataLst>
          </p:nvPr>
        </p:nvSpPr>
        <p:spPr>
          <a:xfrm>
            <a:off x="734787" y="1408157"/>
            <a:ext cx="7519035" cy="962025"/>
          </a:xfrm>
          <a:prstGeom prst="rect">
            <a:avLst/>
          </a:prstGeom>
          <a:solidFill>
            <a:schemeClr val="accent2">
              <a:lumMod val="20000"/>
              <a:lumOff val="80000"/>
            </a:schemeClr>
          </a:solidFill>
          <a:ln w="9525">
            <a:solidFill>
              <a:schemeClr val="accent1"/>
            </a:solidFill>
            <a:prstDash val="sysDot"/>
          </a:ln>
        </p:spPr>
        <p:txBody>
          <a:bodyPr wrap="square">
            <a:normAutofit fontScale="25000" lnSpcReduction="20000"/>
          </a:bodyPr>
          <a:lstStyle/>
          <a:p>
            <a:pPr indent="0" fontAlgn="auto">
              <a:lnSpc>
                <a:spcPct val="150000"/>
              </a:lnSpc>
              <a:spcBef>
                <a:spcPts val="0"/>
              </a:spcBef>
              <a:spcAft>
                <a:spcPct val="0"/>
              </a:spcAft>
            </a:pPr>
            <a:r>
              <a:rPr lang="zh-CN" altLang="en-US" sz="8800" dirty="0">
                <a:cs typeface="+mn-ea"/>
                <a:sym typeface="+mn-lt"/>
              </a:rPr>
              <a:t>测量法：更易进行、直观、简单，但是精确度较小；</a:t>
            </a:r>
            <a:endParaRPr lang="zh-CN" altLang="en-US" sz="8800" dirty="0">
              <a:cs typeface="+mn-ea"/>
              <a:sym typeface="+mn-lt"/>
            </a:endParaRPr>
          </a:p>
          <a:p>
            <a:pPr indent="0" fontAlgn="auto">
              <a:lnSpc>
                <a:spcPct val="150000"/>
              </a:lnSpc>
              <a:spcBef>
                <a:spcPts val="0"/>
              </a:spcBef>
              <a:spcAft>
                <a:spcPct val="0"/>
              </a:spcAft>
            </a:pPr>
            <a:r>
              <a:rPr lang="zh-CN" altLang="en-US" sz="8800" dirty="0">
                <a:cs typeface="+mn-ea"/>
                <a:sym typeface="+mn-lt"/>
              </a:rPr>
              <a:t>夹逼法：更严谨、可无限接近</a:t>
            </a:r>
            <a:r>
              <a:rPr lang="en-US" altLang="zh-CN" sz="8800" dirty="0">
                <a:cs typeface="+mn-ea"/>
                <a:sym typeface="+mn-lt"/>
              </a:rPr>
              <a:t>,</a:t>
            </a:r>
            <a:r>
              <a:rPr lang="zh-CN" altLang="en-US" sz="8800" dirty="0">
                <a:cs typeface="+mn-ea"/>
                <a:sym typeface="+mn-lt"/>
              </a:rPr>
              <a:t>更精确，但不易操作</a:t>
            </a:r>
            <a:r>
              <a:rPr lang="en-US" altLang="zh-CN" sz="8800" dirty="0">
                <a:cs typeface="+mn-ea"/>
                <a:sym typeface="+mn-lt"/>
              </a:rPr>
              <a:t>.</a:t>
            </a:r>
            <a:endParaRPr lang="en-US" altLang="zh-CN" sz="8800" dirty="0">
              <a:solidFill>
                <a:schemeClr val="tx1"/>
              </a:solidFill>
              <a:cs typeface="+mn-ea"/>
              <a:sym typeface="+mn-lt"/>
            </a:endParaRPr>
          </a:p>
        </p:txBody>
      </p:sp>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2455" y="60960"/>
            <a:ext cx="4559209" cy="461665"/>
          </a:xfrm>
          <a:prstGeom prst="rect">
            <a:avLst/>
          </a:prstGeom>
          <a:noFill/>
        </p:spPr>
        <p:txBody>
          <a:bodyPr wrap="square" rtlCol="0" anchor="t">
            <a:spAutoFit/>
          </a:bodyPr>
          <a:lstStyle/>
          <a:p>
            <a:r>
              <a:rPr lang="zh-CN" altLang="en-US" sz="2400" b="1" spc="225" dirty="0">
                <a:cs typeface="+mn-ea"/>
                <a:sym typeface="+mn-lt"/>
              </a:rPr>
              <a:t>估计圆周率的其他阶段</a:t>
            </a:r>
            <a:endParaRPr lang="zh-CN" altLang="en-US" sz="2400" b="1" spc="225" dirty="0">
              <a:solidFill>
                <a:schemeClr val="tx1"/>
              </a:solidFill>
              <a:cs typeface="+mn-ea"/>
              <a:sym typeface="+mn-lt"/>
            </a:endParaRPr>
          </a:p>
        </p:txBody>
      </p:sp>
      <p:sp>
        <p:nvSpPr>
          <p:cNvPr id="3" name="文本框 2"/>
          <p:cNvSpPr txBox="1"/>
          <p:nvPr/>
        </p:nvSpPr>
        <p:spPr>
          <a:xfrm>
            <a:off x="162876" y="1706936"/>
            <a:ext cx="1748928" cy="400110"/>
          </a:xfrm>
          <a:prstGeom prst="rect">
            <a:avLst/>
          </a:prstGeom>
          <a:noFill/>
          <a:ln w="25400">
            <a:noFill/>
          </a:ln>
        </p:spPr>
        <p:txBody>
          <a:bodyPr wrap="square" rtlCol="0">
            <a:spAutoFit/>
          </a:bodyPr>
          <a:lstStyle/>
          <a:p>
            <a:r>
              <a:rPr lang="zh-CN" altLang="en-US" sz="2000" dirty="0"/>
              <a:t>数学分析阶段</a:t>
            </a:r>
            <a:endParaRPr lang="zh-CN" altLang="en-US" sz="2000" dirty="0"/>
          </a:p>
        </p:txBody>
      </p:sp>
      <p:sp>
        <p:nvSpPr>
          <p:cNvPr id="9" name="矩形: 圆角 8"/>
          <p:cNvSpPr/>
          <p:nvPr/>
        </p:nvSpPr>
        <p:spPr>
          <a:xfrm>
            <a:off x="162876" y="727922"/>
            <a:ext cx="8376557" cy="2758248"/>
          </a:xfrm>
          <a:prstGeom prst="roundRect">
            <a:avLst/>
          </a:prstGeom>
          <a:noFill/>
          <a:ln w="2222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6" name="组合 5"/>
          <p:cNvGrpSpPr/>
          <p:nvPr/>
        </p:nvGrpSpPr>
        <p:grpSpPr>
          <a:xfrm>
            <a:off x="162876" y="3723331"/>
            <a:ext cx="8638224" cy="1062347"/>
            <a:chOff x="162876" y="3894775"/>
            <a:chExt cx="8638224" cy="1062347"/>
          </a:xfrm>
        </p:grpSpPr>
        <p:sp>
          <p:nvSpPr>
            <p:cNvPr id="4" name="文本框 3"/>
            <p:cNvSpPr txBox="1"/>
            <p:nvPr/>
          </p:nvSpPr>
          <p:spPr>
            <a:xfrm>
              <a:off x="162876" y="4155647"/>
              <a:ext cx="2604408" cy="400110"/>
            </a:xfrm>
            <a:prstGeom prst="rect">
              <a:avLst/>
            </a:prstGeom>
            <a:noFill/>
          </p:spPr>
          <p:txBody>
            <a:bodyPr wrap="square" rtlCol="0">
              <a:spAutoFit/>
            </a:bodyPr>
            <a:lstStyle/>
            <a:p>
              <a:r>
                <a:rPr lang="zh-CN" altLang="en-US" sz="2000" dirty="0"/>
                <a:t>计算机运行阶段</a:t>
              </a:r>
              <a:endParaRPr lang="zh-CN" altLang="en-US" sz="2000" dirty="0"/>
            </a:p>
          </p:txBody>
        </p:sp>
        <p:sp>
          <p:nvSpPr>
            <p:cNvPr id="5" name="矩形 805891"/>
            <p:cNvSpPr/>
            <p:nvPr>
              <p:custDataLst>
                <p:tags r:id="rId1"/>
              </p:custDataLst>
            </p:nvPr>
          </p:nvSpPr>
          <p:spPr>
            <a:xfrm>
              <a:off x="2386542" y="3894775"/>
              <a:ext cx="6414558" cy="1038860"/>
            </a:xfrm>
            <a:prstGeom prst="rect">
              <a:avLst/>
            </a:prstGeom>
            <a:noFill/>
            <a:ln>
              <a:noFill/>
              <a:miter lim="800000"/>
            </a:ln>
          </p:spPr>
          <p:txBody>
            <a:bodyPr wrap="square" lIns="67500" tIns="35100" rIns="67500" bIns="35100" anchor="t" anchorCtr="0">
              <a:norm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30000"/>
                </a:spcBef>
              </a:pPr>
              <a:r>
                <a:rPr lang="en-US" altLang="zh-CN" sz="2100" b="1" dirty="0">
                  <a:solidFill>
                    <a:schemeClr val="tx1"/>
                  </a:solidFill>
                  <a:latin typeface="+mn-lt"/>
                  <a:ea typeface="+mn-ea"/>
                  <a:cs typeface="+mn-ea"/>
                  <a:sym typeface="+mn-lt"/>
                </a:rPr>
                <a:t>   </a:t>
              </a:r>
              <a:r>
                <a:rPr lang="en-US" altLang="zh-CN" sz="2000" dirty="0">
                  <a:latin typeface="+mn-lt"/>
                  <a:ea typeface="+mn-ea"/>
                  <a:sym typeface="+mn-lt"/>
                </a:rPr>
                <a:t>1946</a:t>
              </a:r>
              <a:r>
                <a:rPr lang="zh-CN" altLang="en-US" sz="2000" dirty="0">
                  <a:latin typeface="+mn-lt"/>
                  <a:ea typeface="+mn-ea"/>
                  <a:sym typeface="+mn-lt"/>
                </a:rPr>
                <a:t>年，世界上第一台电子计算机出现，电子计算机的出现带来了计算方面的革命，圆周率的小数点后面的精确数字越来越多，目前最新记录是</a:t>
              </a:r>
              <a:r>
                <a:rPr lang="en-US" altLang="zh-CN" sz="2000" dirty="0">
                  <a:latin typeface="+mn-lt"/>
                  <a:ea typeface="+mn-ea"/>
                  <a:sym typeface="+mn-lt"/>
                </a:rPr>
                <a:t>216</a:t>
              </a:r>
              <a:r>
                <a:rPr lang="zh-CN" altLang="en-US" sz="2000" dirty="0">
                  <a:latin typeface="+mn-lt"/>
                  <a:ea typeface="+mn-ea"/>
                  <a:sym typeface="+mn-lt"/>
                </a:rPr>
                <a:t>万亿位。        </a:t>
              </a:r>
              <a:endParaRPr lang="zh-CN" altLang="en-US" sz="2000" dirty="0">
                <a:latin typeface="+mn-lt"/>
                <a:ea typeface="+mn-ea"/>
                <a:sym typeface="+mn-lt"/>
              </a:endParaRPr>
            </a:p>
          </p:txBody>
        </p:sp>
        <p:sp>
          <p:nvSpPr>
            <p:cNvPr id="11" name="矩形: 圆角 10"/>
            <p:cNvSpPr/>
            <p:nvPr/>
          </p:nvSpPr>
          <p:spPr>
            <a:xfrm>
              <a:off x="162876" y="3918262"/>
              <a:ext cx="8638224" cy="1038860"/>
            </a:xfrm>
            <a:prstGeom prst="roundRect">
              <a:avLst/>
            </a:prstGeom>
            <a:no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8" name="图片 17" descr="图形用户界面, 应用程序&#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rcRect t="8494" r="2760" b="16255"/>
          <a:stretch>
            <a:fillRect/>
          </a:stretch>
        </p:blipFill>
        <p:spPr>
          <a:xfrm>
            <a:off x="1957519" y="773507"/>
            <a:ext cx="2650108" cy="1120068"/>
          </a:xfrm>
          <a:prstGeom prst="rect">
            <a:avLst/>
          </a:prstGeom>
        </p:spPr>
      </p:pic>
      <p:pic>
        <p:nvPicPr>
          <p:cNvPr id="20" name="图片 19" descr="文本&#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rcRect r="7409"/>
          <a:stretch>
            <a:fillRect/>
          </a:stretch>
        </p:blipFill>
        <p:spPr>
          <a:xfrm>
            <a:off x="4635427" y="752897"/>
            <a:ext cx="3254630" cy="1928784"/>
          </a:xfrm>
          <a:prstGeom prst="rect">
            <a:avLst/>
          </a:prstGeom>
        </p:spPr>
      </p:pic>
      <p:pic>
        <p:nvPicPr>
          <p:cNvPr id="22" name="图片 21" descr="文本&#10;&#10;AI 生成的内容可能不正确。"/>
          <p:cNvPicPr>
            <a:picLocks noChangeAspect="1"/>
          </p:cNvPicPr>
          <p:nvPr/>
        </p:nvPicPr>
        <p:blipFill>
          <a:blip r:embed="rId4" cstate="print">
            <a:extLst>
              <a:ext uri="{28A0092B-C50C-407E-A947-70E740481C1C}">
                <a14:useLocalDpi xmlns:a14="http://schemas.microsoft.com/office/drawing/2010/main" val="0"/>
              </a:ext>
            </a:extLst>
          </a:blip>
          <a:srcRect l="4066" t="2459" r="4330"/>
          <a:stretch>
            <a:fillRect/>
          </a:stretch>
        </p:blipFill>
        <p:spPr>
          <a:xfrm>
            <a:off x="2012603" y="1893575"/>
            <a:ext cx="2595024" cy="1470248"/>
          </a:xfrm>
          <a:prstGeom prst="rect">
            <a:avLst/>
          </a:prstGeom>
        </p:spPr>
      </p:pic>
    </p:spTree>
    <p:custDataLst>
      <p:tags r:id="rId5"/>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yVideo_2">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0" y="34290"/>
            <a:ext cx="9144000" cy="5109210"/>
          </a:xfrm>
          <a:prstGeom prst="rect">
            <a:avLst/>
          </a:prstGeom>
        </p:spPr>
      </p:pic>
    </p:spTree>
    <p:custDataLst>
      <p:tags r:id="rId4"/>
    </p:custDataLst>
  </p:cSld>
  <p:clrMapOvr>
    <a:masterClrMapping/>
  </p:clrMapOvr>
  <p:transition spd="slow"/>
  <p:timing>
    <p:tnLst>
      <p:par>
        <p:cTn id="1" dur="indefinite" restart="never" nodeType="tmRoot">
          <p:childTnLst>
            <p:video>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4840" y="22860"/>
            <a:ext cx="4202430" cy="460375"/>
          </a:xfrm>
          <a:prstGeom prst="rect">
            <a:avLst/>
          </a:prstGeom>
          <a:noFill/>
        </p:spPr>
        <p:txBody>
          <a:bodyPr wrap="square" rtlCol="0" anchor="t">
            <a:spAutoFit/>
          </a:bodyPr>
          <a:lstStyle/>
          <a:p>
            <a:r>
              <a:rPr lang="zh-CN" altLang="en-US" sz="2400" b="1" spc="225" dirty="0">
                <a:cs typeface="+mn-ea"/>
                <a:sym typeface="+mn-lt"/>
              </a:rPr>
              <a:t>圆周率</a:t>
            </a:r>
            <a:r>
              <a:rPr lang="en-US" altLang="zh-CN" sz="2400" b="1" spc="225" dirty="0">
                <a:cs typeface="+mn-ea"/>
                <a:sym typeface="+mn-lt"/>
              </a:rPr>
              <a:t>π</a:t>
            </a:r>
            <a:r>
              <a:rPr lang="zh-CN" altLang="en-US" sz="2400" b="1" spc="225" dirty="0">
                <a:cs typeface="+mn-ea"/>
                <a:sym typeface="+mn-lt"/>
              </a:rPr>
              <a:t>的应用及价值</a:t>
            </a:r>
            <a:endParaRPr lang="zh-CN" altLang="en-US" sz="2400" b="1" spc="225" dirty="0">
              <a:solidFill>
                <a:schemeClr val="tx1"/>
              </a:solidFill>
              <a:cs typeface="+mn-ea"/>
              <a:sym typeface="+mn-lt"/>
            </a:endParaRPr>
          </a:p>
        </p:txBody>
      </p:sp>
      <p:pic>
        <p:nvPicPr>
          <p:cNvPr id="6" name="圆周率的多领域应用">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369932" y="621665"/>
            <a:ext cx="8518435" cy="4498975"/>
          </a:xfrm>
          <a:prstGeom prst="rect">
            <a:avLst/>
          </a:prstGeom>
        </p:spPr>
      </p:pic>
    </p:spTree>
    <p:custDataLst>
      <p:tags r:id="rId4"/>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5485" y="85090"/>
            <a:ext cx="3557270" cy="460375"/>
          </a:xfrm>
          <a:prstGeom prst="rect">
            <a:avLst/>
          </a:prstGeom>
          <a:noFill/>
        </p:spPr>
        <p:txBody>
          <a:bodyPr wrap="square" rtlCol="0" anchor="t">
            <a:spAutoFit/>
          </a:bodyPr>
          <a:lstStyle/>
          <a:p>
            <a:r>
              <a:rPr lang="zh-CN" altLang="en-US" sz="2400" b="1" spc="225" dirty="0">
                <a:cs typeface="+mn-ea"/>
                <a:sym typeface="+mn-lt"/>
              </a:rPr>
              <a:t>圆周率</a:t>
            </a:r>
            <a:r>
              <a:rPr lang="en-US" altLang="zh-CN" sz="2400" b="1" spc="225" dirty="0">
                <a:cs typeface="+mn-ea"/>
                <a:sym typeface="+mn-lt"/>
              </a:rPr>
              <a:t>π</a:t>
            </a:r>
            <a:r>
              <a:rPr lang="zh-CN" altLang="en-US" sz="2400" b="1" spc="225" dirty="0">
                <a:cs typeface="+mn-ea"/>
                <a:sym typeface="+mn-lt"/>
              </a:rPr>
              <a:t>的应用及价值</a:t>
            </a:r>
            <a:endParaRPr lang="en-US" altLang="zh-CN" sz="2400" b="1" spc="225" dirty="0">
              <a:cs typeface="+mn-ea"/>
              <a:sym typeface="+mn-lt"/>
            </a:endParaRPr>
          </a:p>
        </p:txBody>
      </p:sp>
      <p:grpSp>
        <p:nvGrpSpPr>
          <p:cNvPr id="8" name="组合 7"/>
          <p:cNvGrpSpPr/>
          <p:nvPr/>
        </p:nvGrpSpPr>
        <p:grpSpPr>
          <a:xfrm>
            <a:off x="3045608" y="3770768"/>
            <a:ext cx="5698371" cy="926829"/>
            <a:chOff x="1242784" y="2933985"/>
            <a:chExt cx="7723413" cy="1075690"/>
          </a:xfrm>
        </p:grpSpPr>
        <p:sp>
          <p:nvSpPr>
            <p:cNvPr id="6" name="圆角矩形 5"/>
            <p:cNvSpPr/>
            <p:nvPr/>
          </p:nvSpPr>
          <p:spPr>
            <a:xfrm>
              <a:off x="1242784" y="2933985"/>
              <a:ext cx="7723413" cy="1075690"/>
            </a:xfrm>
            <a:prstGeom prst="roundRect">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dirty="0"/>
            </a:p>
          </p:txBody>
        </p:sp>
        <p:sp>
          <p:nvSpPr>
            <p:cNvPr id="9" name="文本框 8"/>
            <p:cNvSpPr txBox="1"/>
            <p:nvPr/>
          </p:nvSpPr>
          <p:spPr>
            <a:xfrm>
              <a:off x="1242784" y="3103077"/>
              <a:ext cx="7615466" cy="738664"/>
            </a:xfrm>
            <a:prstGeom prst="rect">
              <a:avLst/>
            </a:prstGeom>
            <a:noFill/>
          </p:spPr>
          <p:txBody>
            <a:bodyPr wrap="square" rtlCol="0" anchor="t">
              <a:spAutoFit/>
            </a:bodyPr>
            <a:lstStyle/>
            <a:p>
              <a:r>
                <a:rPr lang="zh-CN" altLang="en-US" sz="2100" dirty="0">
                  <a:cs typeface="+mn-ea"/>
                  <a:sym typeface="+mn-lt"/>
                </a:rPr>
                <a:t>圆周率在天文学、计算机信息加密、交流电、无线电传播计算等多个领域都有着重要的应用。</a:t>
              </a:r>
              <a:endParaRPr lang="zh-CN" altLang="en-US" sz="2100" dirty="0">
                <a:cs typeface="+mn-ea"/>
                <a:sym typeface="+mn-lt"/>
              </a:endParaRPr>
            </a:p>
          </p:txBody>
        </p:sp>
      </p:grpSp>
      <p:sp>
        <p:nvSpPr>
          <p:cNvPr id="10" name="矩形: 圆角 9"/>
          <p:cNvSpPr/>
          <p:nvPr/>
        </p:nvSpPr>
        <p:spPr>
          <a:xfrm>
            <a:off x="3045607" y="1076816"/>
            <a:ext cx="5770748" cy="550333"/>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solidFill>
              </a:rPr>
              <a:t>让建筑拥有“圆之美”、</a:t>
            </a:r>
            <a:r>
              <a:rPr lang="en-US" altLang="zh-CN" sz="2400" b="1" spc="225" dirty="0">
                <a:cs typeface="+mn-ea"/>
                <a:sym typeface="+mn-lt"/>
              </a:rPr>
              <a:t>π</a:t>
            </a:r>
            <a:r>
              <a:rPr lang="zh-CN" altLang="en-US" sz="2100" spc="225" dirty="0">
                <a:solidFill>
                  <a:schemeClr val="tx1"/>
                </a:solidFill>
                <a:cs typeface="+mn-ea"/>
                <a:sym typeface="+mn-lt"/>
              </a:rPr>
              <a:t>助力艺术绽放</a:t>
            </a:r>
            <a:endParaRPr lang="zh-CN" altLang="en-US" sz="2100" dirty="0"/>
          </a:p>
        </p:txBody>
      </p:sp>
      <p:grpSp>
        <p:nvGrpSpPr>
          <p:cNvPr id="14" name="组合 13"/>
          <p:cNvGrpSpPr/>
          <p:nvPr/>
        </p:nvGrpSpPr>
        <p:grpSpPr>
          <a:xfrm>
            <a:off x="3045607" y="2162098"/>
            <a:ext cx="5770750" cy="1200966"/>
            <a:chOff x="3251197" y="854969"/>
            <a:chExt cx="5402394" cy="1200966"/>
          </a:xfrm>
        </p:grpSpPr>
        <p:sp>
          <p:nvSpPr>
            <p:cNvPr id="15" name="矩形 805891"/>
            <p:cNvSpPr/>
            <p:nvPr>
              <p:custDataLst>
                <p:tags r:id="rId1"/>
              </p:custDataLst>
            </p:nvPr>
          </p:nvSpPr>
          <p:spPr>
            <a:xfrm>
              <a:off x="3251197" y="983615"/>
              <a:ext cx="5334635" cy="926828"/>
            </a:xfrm>
            <a:prstGeom prst="rect">
              <a:avLst/>
            </a:prstGeom>
            <a:noFill/>
            <a:ln>
              <a:noFill/>
              <a:miter lim="800000"/>
            </a:ln>
          </p:spPr>
          <p:txBody>
            <a:bodyPr wrap="square" lIns="67500" tIns="35100" rIns="67500" bIns="35100" anchor="t" anchorCtr="0">
              <a:normAutofit fontScale="82500" lnSpcReduction="10000"/>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30000"/>
                </a:spcBef>
              </a:pPr>
              <a:r>
                <a:rPr lang="en-US" altLang="zh-CN" sz="2100" dirty="0">
                  <a:latin typeface="+mn-lt"/>
                  <a:ea typeface="+mn-ea"/>
                  <a:cs typeface="+mn-ea"/>
                  <a:sym typeface="+mn-lt"/>
                </a:rPr>
                <a:t>   </a:t>
              </a:r>
              <a:r>
                <a:rPr lang="zh-CN" altLang="en-US" sz="2300" dirty="0">
                  <a:latin typeface="+mn-lt"/>
                  <a:ea typeface="+mn-ea"/>
                  <a:sym typeface="+mn-lt"/>
                </a:rPr>
                <a:t>在空间探索中，计算圆周率的精确值可以帮助科学家们确定行星轨道和航天器的飞行路径。除此之外，计算星球的体积、面积、运行轨道等离不开</a:t>
              </a:r>
              <a:r>
                <a:rPr lang="en-US" altLang="zh-CN" sz="2300" dirty="0">
                  <a:latin typeface="+mn-lt"/>
                  <a:ea typeface="+mn-ea"/>
                  <a:sym typeface="+mn-lt"/>
                </a:rPr>
                <a:t>π</a:t>
              </a:r>
              <a:r>
                <a:rPr lang="zh-CN" altLang="en-US" sz="2300" dirty="0">
                  <a:latin typeface="+mn-lt"/>
                  <a:ea typeface="+mn-ea"/>
                  <a:sym typeface="+mn-lt"/>
                </a:rPr>
                <a:t>。   </a:t>
              </a:r>
              <a:endParaRPr lang="zh-CN" altLang="en-US" sz="2300" dirty="0">
                <a:latin typeface="+mn-lt"/>
                <a:ea typeface="+mn-ea"/>
                <a:sym typeface="+mn-lt"/>
              </a:endParaRPr>
            </a:p>
          </p:txBody>
        </p:sp>
        <p:sp>
          <p:nvSpPr>
            <p:cNvPr id="16" name="圆角矩形 4"/>
            <p:cNvSpPr/>
            <p:nvPr/>
          </p:nvSpPr>
          <p:spPr>
            <a:xfrm>
              <a:off x="3251199" y="854969"/>
              <a:ext cx="5402392" cy="1200966"/>
            </a:xfrm>
            <a:prstGeom prst="roundRect">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grpSp>
      <p:pic>
        <p:nvPicPr>
          <p:cNvPr id="17" name="图片 16"/>
          <p:cNvPicPr>
            <a:picLocks noChangeAspect="1"/>
          </p:cNvPicPr>
          <p:nvPr/>
        </p:nvPicPr>
        <p:blipFill>
          <a:blip r:embed="rId2"/>
          <a:srcRect l="7440" r="11013"/>
          <a:stretch>
            <a:fillRect/>
          </a:stretch>
        </p:blipFill>
        <p:spPr>
          <a:xfrm>
            <a:off x="1184744" y="3791140"/>
            <a:ext cx="1545866" cy="1130980"/>
          </a:xfrm>
          <a:prstGeom prst="rect">
            <a:avLst/>
          </a:prstGeom>
        </p:spPr>
      </p:pic>
      <p:pic>
        <p:nvPicPr>
          <p:cNvPr id="19" name="图片 18"/>
          <p:cNvPicPr>
            <a:picLocks noChangeAspect="1"/>
          </p:cNvPicPr>
          <p:nvPr/>
        </p:nvPicPr>
        <p:blipFill>
          <a:blip r:embed="rId3"/>
          <a:stretch>
            <a:fillRect/>
          </a:stretch>
        </p:blipFill>
        <p:spPr>
          <a:xfrm>
            <a:off x="923754" y="2560839"/>
            <a:ext cx="1904187" cy="1384863"/>
          </a:xfrm>
          <a:prstGeom prst="rect">
            <a:avLst/>
          </a:prstGeom>
        </p:spPr>
      </p:pic>
      <p:pic>
        <p:nvPicPr>
          <p:cNvPr id="21" name="图片 20" descr="建筑的桥&#10;&#10;AI 生成的内容可能不正确。"/>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5410" y="792388"/>
            <a:ext cx="1672024" cy="1557779"/>
          </a:xfrm>
          <a:prstGeom prst="rect">
            <a:avLst/>
          </a:prstGeom>
        </p:spPr>
      </p:pic>
    </p:spTree>
    <p:custDataLst>
      <p:tags r:id="rId5"/>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2455" y="60960"/>
            <a:ext cx="4559209" cy="461665"/>
          </a:xfrm>
          <a:prstGeom prst="rect">
            <a:avLst/>
          </a:prstGeom>
          <a:noFill/>
        </p:spPr>
        <p:txBody>
          <a:bodyPr wrap="square" rtlCol="0" anchor="t">
            <a:spAutoFit/>
          </a:bodyPr>
          <a:lstStyle/>
          <a:p>
            <a:r>
              <a:rPr lang="zh-CN" altLang="en-US" sz="2400" b="1" spc="225" dirty="0">
                <a:cs typeface="+mn-ea"/>
                <a:sym typeface="+mn-lt"/>
              </a:rPr>
              <a:t>国际圆周率日</a:t>
            </a:r>
            <a:endParaRPr lang="zh-CN" altLang="en-US" sz="2400" b="1" spc="225" dirty="0">
              <a:solidFill>
                <a:schemeClr val="tx1"/>
              </a:solidFill>
              <a:cs typeface="+mn-ea"/>
              <a:sym typeface="+mn-lt"/>
            </a:endParaRPr>
          </a:p>
        </p:txBody>
      </p:sp>
      <p:pic>
        <p:nvPicPr>
          <p:cNvPr id="5" name="图片 4" descr="徽标&#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807" y="549019"/>
            <a:ext cx="4033049" cy="4045459"/>
          </a:xfrm>
          <a:prstGeom prst="rect">
            <a:avLst/>
          </a:prstGeom>
        </p:spPr>
      </p:pic>
      <mc:AlternateContent xmlns:mc="http://schemas.openxmlformats.org/markup-compatibility/2006">
        <mc:Choice xmlns:a14="http://schemas.microsoft.com/office/drawing/2010/main" Requires="a14">
          <p:sp>
            <p:nvSpPr>
              <p:cNvPr id="8" name="文本框 7"/>
              <p:cNvSpPr txBox="1"/>
              <p:nvPr/>
            </p:nvSpPr>
            <p:spPr>
              <a:xfrm>
                <a:off x="4090857" y="549019"/>
                <a:ext cx="5053143" cy="1376467"/>
              </a:xfrm>
              <a:prstGeom prst="rect">
                <a:avLst/>
              </a:prstGeom>
              <a:noFill/>
            </p:spPr>
            <p:txBody>
              <a:bodyPr wrap="square" rtlCol="0">
                <a:spAutoFit/>
              </a:bodyPr>
              <a:lstStyle/>
              <a:p>
                <a:r>
                  <a:rPr lang="zh-CN" altLang="en-US" sz="1800" dirty="0"/>
                  <a:t>      每年的</a:t>
                </a:r>
                <a:r>
                  <a:rPr lang="en-US" altLang="zh-CN" sz="1800" dirty="0"/>
                  <a:t>3</a:t>
                </a:r>
                <a:r>
                  <a:rPr lang="zh-CN" altLang="en-US" sz="1800" dirty="0"/>
                  <a:t>月</a:t>
                </a:r>
                <a:r>
                  <a:rPr lang="en-US" altLang="zh-CN" sz="1800" dirty="0"/>
                  <a:t>14</a:t>
                </a:r>
                <a:r>
                  <a:rPr lang="zh-CN" altLang="en-US" sz="1800" dirty="0"/>
                  <a:t>日为</a:t>
                </a:r>
                <a:r>
                  <a:rPr lang="zh-CN" altLang="en-US" sz="2000" dirty="0"/>
                  <a:t>国际圆周率日即国际数学日，是庆祝圆周率</a:t>
                </a:r>
                <a14:m>
                  <m:oMath xmlns:m="http://schemas.openxmlformats.org/officeDocument/2006/math">
                    <m:r>
                      <a:rPr lang="zh-CN" altLang="en-US" sz="2400" i="1" spc="225">
                        <a:latin typeface="Cambria Math" panose="02040503050406030204" pitchFamily="18" charset="0"/>
                        <a:cs typeface="+mn-ea"/>
                        <a:sym typeface="+mn-lt"/>
                      </a:rPr>
                      <m:t>𝜋</m:t>
                    </m:r>
                  </m:oMath>
                </a14:m>
                <a:r>
                  <a:rPr lang="zh-CN" altLang="en-US" sz="2000" dirty="0"/>
                  <a:t>的特别日子</a:t>
                </a:r>
                <a:r>
                  <a:rPr lang="en-US" altLang="zh-CN" sz="2000" dirty="0"/>
                  <a:t>,</a:t>
                </a:r>
                <a:r>
                  <a:rPr lang="zh-CN" altLang="en-US" sz="2000" dirty="0"/>
                  <a:t>通常在下午</a:t>
                </a:r>
                <a:r>
                  <a:rPr lang="en-US" altLang="zh-CN" sz="2000" dirty="0"/>
                  <a:t>1</a:t>
                </a:r>
                <a:r>
                  <a:rPr lang="zh-CN" altLang="en-US" sz="2000" dirty="0"/>
                  <a:t>时</a:t>
                </a:r>
                <a:r>
                  <a:rPr lang="en-US" altLang="zh-CN" sz="2000" dirty="0"/>
                  <a:t>59</a:t>
                </a:r>
                <a:r>
                  <a:rPr lang="zh-CN" altLang="en-US" sz="2000" dirty="0"/>
                  <a:t>分庆祝，以象征圆周率的六位近似值</a:t>
                </a:r>
                <a:r>
                  <a:rPr lang="en-US" altLang="zh-CN" sz="2000" dirty="0"/>
                  <a:t>3.14159</a:t>
                </a:r>
                <a:endParaRPr lang="zh-CN" altLang="en-US" sz="1800" dirty="0"/>
              </a:p>
            </p:txBody>
          </p:sp>
        </mc:Choice>
        <mc:Fallback>
          <p:sp>
            <p:nvSpPr>
              <p:cNvPr id="8" name="文本框 7"/>
              <p:cNvSpPr txBox="1">
                <a:spLocks noRot="1" noChangeAspect="1" noMove="1" noResize="1" noEditPoints="1" noAdjustHandles="1" noChangeArrowheads="1" noChangeShapeType="1" noTextEdit="1"/>
              </p:cNvSpPr>
              <p:nvPr/>
            </p:nvSpPr>
            <p:spPr>
              <a:xfrm>
                <a:off x="4090857" y="549019"/>
                <a:ext cx="5053143" cy="1376467"/>
              </a:xfrm>
              <a:prstGeom prst="rect">
                <a:avLst/>
              </a:prstGeom>
              <a:blipFill rotWithShape="1">
                <a:blip r:embed="rId2"/>
                <a:stretch>
                  <a:fillRect l="-4" t="-28" b="12"/>
                </a:stretch>
              </a:blipFill>
            </p:spPr>
            <p:txBody>
              <a:bodyPr/>
              <a:lstStyle/>
              <a:p>
                <a:r>
                  <a:rPr lang="zh-CN" altLang="en-US">
                    <a:noFill/>
                  </a:rPr>
                  <a:t> </a:t>
                </a:r>
              </a:p>
            </p:txBody>
          </p:sp>
        </mc:Fallback>
      </mc:AlternateContent>
      <p:pic>
        <p:nvPicPr>
          <p:cNvPr id="17" name="图片 16" descr="游戏机里面的人物&#10;&#10;AI 生成的内容可能不正确。">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rcRect r="3033" b="10729"/>
          <a:stretch>
            <a:fillRect/>
          </a:stretch>
        </p:blipFill>
        <p:spPr>
          <a:xfrm>
            <a:off x="4141316" y="1617709"/>
            <a:ext cx="3163204" cy="2912155"/>
          </a:xfrm>
          <a:prstGeom prst="rect">
            <a:avLst/>
          </a:prstGeom>
        </p:spPr>
      </p:pic>
      <p:pic>
        <p:nvPicPr>
          <p:cNvPr id="21" name="图片 20" descr="图示&#10;&#10;AI 生成的内容可能不正确。">
            <a:hlinkClick r:id="rId5" tooltip=""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8239" y="1618062"/>
            <a:ext cx="4258251" cy="3421369"/>
          </a:xfrm>
          <a:prstGeom prst="rect">
            <a:avLst/>
          </a:prstGeom>
        </p:spPr>
      </p:pic>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xit" presetSubtype="32" fill="hold" nodeType="clickEffect">
                                  <p:stCondLst>
                                    <p:cond delay="0"/>
                                  </p:stCondLst>
                                  <p:childTnLst>
                                    <p:animEffect transition="out" filter="diamond(out)">
                                      <p:cBhvr>
                                        <p:cTn id="14" dur="2000"/>
                                        <p:tgtEl>
                                          <p:spTgt spid="17"/>
                                        </p:tgtEl>
                                      </p:cBhvr>
                                    </p:animEffect>
                                    <p:set>
                                      <p:cBhvr>
                                        <p:cTn id="15" dur="1" fill="hold">
                                          <p:stCondLst>
                                            <p:cond delay="1999"/>
                                          </p:stCondLst>
                                        </p:cTn>
                                        <p:tgtEl>
                                          <p:spTgt spid="1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2"/>
          <p:cNvSpPr txBox="1"/>
          <p:nvPr>
            <p:custDataLst>
              <p:tags r:id="rId1"/>
            </p:custDataLst>
          </p:nvPr>
        </p:nvSpPr>
        <p:spPr>
          <a:xfrm>
            <a:off x="718185" y="39370"/>
            <a:ext cx="1967865" cy="515620"/>
          </a:xfrm>
          <a:prstGeom prst="rect">
            <a:avLst/>
          </a:prstGeom>
          <a:noFill/>
          <a:ln w="9525">
            <a:noFill/>
          </a:ln>
        </p:spPr>
        <p:txBody>
          <a:bodyPr wrap="square" anchor="t" anchorCtr="0">
            <a:spAutoFit/>
          </a:bodyPr>
          <a:lstStyle/>
          <a:p>
            <a:pPr>
              <a:lnSpc>
                <a:spcPct val="120000"/>
              </a:lnSpc>
              <a:spcBef>
                <a:spcPct val="0"/>
              </a:spcBef>
              <a:spcAft>
                <a:spcPct val="0"/>
              </a:spcAft>
              <a:buNone/>
            </a:pPr>
            <a:r>
              <a:rPr lang="zh-CN" sz="2300" dirty="0">
                <a:solidFill>
                  <a:schemeClr val="tx1"/>
                </a:solidFill>
                <a:cs typeface="+mn-ea"/>
                <a:sym typeface="+mn-lt"/>
              </a:rPr>
              <a:t>小结与思考</a:t>
            </a:r>
            <a:endParaRPr lang="zh-CN" sz="2300" dirty="0">
              <a:solidFill>
                <a:schemeClr val="tx1"/>
              </a:solidFill>
              <a:cs typeface="+mn-ea"/>
              <a:sym typeface="+mn-lt"/>
            </a:endParaRPr>
          </a:p>
        </p:txBody>
      </p:sp>
      <p:sp>
        <p:nvSpPr>
          <p:cNvPr id="6" name="文本框 5"/>
          <p:cNvSpPr txBox="1"/>
          <p:nvPr>
            <p:custDataLst>
              <p:tags r:id="rId2"/>
            </p:custDataLst>
          </p:nvPr>
        </p:nvSpPr>
        <p:spPr>
          <a:xfrm>
            <a:off x="500380" y="710565"/>
            <a:ext cx="4295775" cy="1140460"/>
          </a:xfrm>
          <a:prstGeom prst="rect">
            <a:avLst/>
          </a:prstGeom>
          <a:noFill/>
        </p:spPr>
        <p:txBody>
          <a:bodyPr wrap="square" rtlCol="0" anchor="t">
            <a:noAutofit/>
          </a:bodyPr>
          <a:lstStyle/>
          <a:p>
            <a:pPr indent="0" fontAlgn="auto">
              <a:lnSpc>
                <a:spcPct val="150000"/>
              </a:lnSpc>
            </a:pPr>
            <a:r>
              <a:rPr lang="en-US" altLang="zh-CN" sz="2400" dirty="0">
                <a:solidFill>
                  <a:schemeClr val="tx1"/>
                </a:solidFill>
                <a:latin typeface="黑体" panose="02010609060101010101" charset="-122"/>
                <a:ea typeface="黑体" panose="02010609060101010101" charset="-122"/>
                <a:cs typeface="黑体" panose="02010609060101010101" charset="-122"/>
                <a:sym typeface="+mn-lt"/>
              </a:rPr>
              <a:t>1.</a:t>
            </a:r>
            <a:r>
              <a:rPr lang="zh-CN" altLang="en-US" sz="2400" dirty="0">
                <a:solidFill>
                  <a:schemeClr val="tx1"/>
                </a:solidFill>
                <a:latin typeface="黑体" panose="02010609060101010101" charset="-122"/>
                <a:ea typeface="黑体" panose="02010609060101010101" charset="-122"/>
                <a:cs typeface="黑体" panose="02010609060101010101" charset="-122"/>
                <a:sym typeface="+mn-lt"/>
              </a:rPr>
              <a:t>本节课你学到了哪些内容？</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lt"/>
            </a:endParaRPr>
          </a:p>
          <a:p>
            <a:pPr indent="0" fontAlgn="auto">
              <a:lnSpc>
                <a:spcPct val="150000"/>
              </a:lnSpc>
            </a:pPr>
            <a:r>
              <a:rPr lang="en-US" altLang="zh-CN" sz="2400" dirty="0">
                <a:solidFill>
                  <a:schemeClr val="tx1"/>
                </a:solidFill>
                <a:latin typeface="黑体" panose="02010609060101010101" charset="-122"/>
                <a:ea typeface="黑体" panose="02010609060101010101" charset="-122"/>
                <a:cs typeface="黑体" panose="02010609060101010101" charset="-122"/>
                <a:sym typeface="+mn-lt"/>
              </a:rPr>
              <a:t>2.</a:t>
            </a:r>
            <a:r>
              <a:rPr lang="zh-CN" altLang="en-US" sz="2400" dirty="0">
                <a:solidFill>
                  <a:schemeClr val="tx1"/>
                </a:solidFill>
                <a:latin typeface="黑体" panose="02010609060101010101" charset="-122"/>
                <a:ea typeface="黑体" panose="02010609060101010101" charset="-122"/>
                <a:cs typeface="黑体" panose="02010609060101010101" charset="-122"/>
                <a:sym typeface="+mn-lt"/>
              </a:rPr>
              <a:t>你学会了哪些数学方法？</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lt"/>
            </a:endParaRPr>
          </a:p>
        </p:txBody>
      </p:sp>
      <p:grpSp>
        <p:nvGrpSpPr>
          <p:cNvPr id="3" name="组合 2"/>
          <p:cNvGrpSpPr/>
          <p:nvPr/>
        </p:nvGrpSpPr>
        <p:grpSpPr>
          <a:xfrm>
            <a:off x="832848" y="1851025"/>
            <a:ext cx="6052185" cy="2899410"/>
            <a:chOff x="1363" y="2915"/>
            <a:chExt cx="9531" cy="4566"/>
          </a:xfrm>
        </p:grpSpPr>
        <p:sp>
          <p:nvSpPr>
            <p:cNvPr id="2" name="右箭头 1"/>
            <p:cNvSpPr/>
            <p:nvPr/>
          </p:nvSpPr>
          <p:spPr>
            <a:xfrm>
              <a:off x="4679" y="4935"/>
              <a:ext cx="888" cy="464"/>
            </a:xfrm>
            <a:prstGeom prst="rightArrow">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grpSp>
          <p:nvGrpSpPr>
            <p:cNvPr id="7" name="组合 6"/>
            <p:cNvGrpSpPr/>
            <p:nvPr/>
          </p:nvGrpSpPr>
          <p:grpSpPr>
            <a:xfrm>
              <a:off x="6021" y="2915"/>
              <a:ext cx="4872" cy="926"/>
              <a:chOff x="6021" y="2915"/>
              <a:chExt cx="4872" cy="926"/>
            </a:xfrm>
          </p:grpSpPr>
          <p:sp>
            <p:nvSpPr>
              <p:cNvPr id="8" name="文本框 7"/>
              <p:cNvSpPr txBox="1"/>
              <p:nvPr/>
            </p:nvSpPr>
            <p:spPr>
              <a:xfrm>
                <a:off x="6232" y="3016"/>
                <a:ext cx="4438" cy="725"/>
              </a:xfrm>
              <a:prstGeom prst="rect">
                <a:avLst/>
              </a:prstGeom>
              <a:noFill/>
            </p:spPr>
            <p:txBody>
              <a:bodyPr wrap="square" rtlCol="0">
                <a:spAutoFit/>
              </a:bodyPr>
              <a:lstStyle/>
              <a:p>
                <a:r>
                  <a:rPr lang="zh-CN" altLang="en-US" sz="2400" dirty="0"/>
                  <a:t>    逼近思想</a:t>
                </a:r>
                <a:r>
                  <a:rPr lang="en-US" altLang="zh-CN" sz="2400" dirty="0"/>
                  <a:t>(</a:t>
                </a:r>
                <a:r>
                  <a:rPr lang="zh-CN" altLang="en-US" sz="2400" dirty="0"/>
                  <a:t>夹逼法</a:t>
                </a:r>
                <a:r>
                  <a:rPr lang="en-US" altLang="zh-CN" sz="2400" dirty="0"/>
                  <a:t>)</a:t>
                </a:r>
                <a:endParaRPr lang="en-US" altLang="zh-CN" sz="2400" dirty="0"/>
              </a:p>
            </p:txBody>
          </p:sp>
          <p:sp>
            <p:nvSpPr>
              <p:cNvPr id="9" name="矩形: 圆角 8"/>
              <p:cNvSpPr/>
              <p:nvPr/>
            </p:nvSpPr>
            <p:spPr>
              <a:xfrm>
                <a:off x="6021" y="2915"/>
                <a:ext cx="4873" cy="926"/>
              </a:xfrm>
              <a:prstGeom prst="roundRect">
                <a:avLst/>
              </a:prstGeom>
              <a:noFill/>
              <a:ln w="2222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4" name="组合 13"/>
            <p:cNvGrpSpPr/>
            <p:nvPr/>
          </p:nvGrpSpPr>
          <p:grpSpPr>
            <a:xfrm>
              <a:off x="6021" y="4128"/>
              <a:ext cx="4873" cy="926"/>
              <a:chOff x="6021" y="2915"/>
              <a:chExt cx="4873" cy="926"/>
            </a:xfrm>
          </p:grpSpPr>
          <p:sp>
            <p:nvSpPr>
              <p:cNvPr id="15" name="文本框 14"/>
              <p:cNvSpPr txBox="1"/>
              <p:nvPr/>
            </p:nvSpPr>
            <p:spPr>
              <a:xfrm>
                <a:off x="7007" y="3016"/>
                <a:ext cx="2489" cy="725"/>
              </a:xfrm>
              <a:prstGeom prst="rect">
                <a:avLst/>
              </a:prstGeom>
              <a:noFill/>
            </p:spPr>
            <p:txBody>
              <a:bodyPr wrap="square" rtlCol="0">
                <a:spAutoFit/>
              </a:bodyPr>
              <a:lstStyle/>
              <a:p>
                <a:r>
                  <a:rPr lang="zh-CN" altLang="en-US" sz="2400" dirty="0"/>
                  <a:t>    </a:t>
                </a:r>
                <a:r>
                  <a:rPr lang="zh-CN" sz="2400" dirty="0"/>
                  <a:t>极限法</a:t>
                </a:r>
                <a:endParaRPr lang="zh-CN" sz="2400" dirty="0"/>
              </a:p>
            </p:txBody>
          </p:sp>
          <p:sp>
            <p:nvSpPr>
              <p:cNvPr id="16" name="矩形: 圆角 8"/>
              <p:cNvSpPr/>
              <p:nvPr/>
            </p:nvSpPr>
            <p:spPr>
              <a:xfrm>
                <a:off x="6021" y="2915"/>
                <a:ext cx="4873" cy="926"/>
              </a:xfrm>
              <a:prstGeom prst="roundRect">
                <a:avLst/>
              </a:prstGeom>
              <a:noFill/>
              <a:ln w="2222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8" name="组合 17"/>
            <p:cNvGrpSpPr/>
            <p:nvPr/>
          </p:nvGrpSpPr>
          <p:grpSpPr>
            <a:xfrm>
              <a:off x="6014" y="6555"/>
              <a:ext cx="4873" cy="926"/>
              <a:chOff x="6021" y="2915"/>
              <a:chExt cx="4873" cy="926"/>
            </a:xfrm>
          </p:grpSpPr>
          <p:sp>
            <p:nvSpPr>
              <p:cNvPr id="19" name="文本框 18"/>
              <p:cNvSpPr txBox="1"/>
              <p:nvPr/>
            </p:nvSpPr>
            <p:spPr>
              <a:xfrm>
                <a:off x="6639" y="3016"/>
                <a:ext cx="4255" cy="725"/>
              </a:xfrm>
              <a:prstGeom prst="rect">
                <a:avLst/>
              </a:prstGeom>
              <a:noFill/>
            </p:spPr>
            <p:txBody>
              <a:bodyPr wrap="square" rtlCol="0">
                <a:spAutoFit/>
              </a:bodyPr>
              <a:lstStyle/>
              <a:p>
                <a:r>
                  <a:rPr lang="zh-CN" altLang="en-US" sz="2400" dirty="0"/>
                  <a:t>    </a:t>
                </a:r>
                <a:r>
                  <a:rPr lang="zh-CN" altLang="en-US" sz="2400" dirty="0">
                    <a:sym typeface="+mn-ea"/>
                  </a:rPr>
                  <a:t>特殊到一般</a:t>
                </a:r>
                <a:r>
                  <a:rPr lang="en-US" altLang="zh-CN" sz="2400" dirty="0">
                    <a:sym typeface="+mn-ea"/>
                  </a:rPr>
                  <a:t>…</a:t>
                </a:r>
                <a:endParaRPr lang="en-US" altLang="zh-CN" sz="2400" dirty="0"/>
              </a:p>
            </p:txBody>
          </p:sp>
          <p:sp>
            <p:nvSpPr>
              <p:cNvPr id="20" name="矩形: 圆角 8"/>
              <p:cNvSpPr/>
              <p:nvPr/>
            </p:nvSpPr>
            <p:spPr>
              <a:xfrm>
                <a:off x="6021" y="2915"/>
                <a:ext cx="4873" cy="926"/>
              </a:xfrm>
              <a:prstGeom prst="roundRect">
                <a:avLst/>
              </a:prstGeom>
              <a:noFill/>
              <a:ln w="2222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2" name="组合 21"/>
            <p:cNvGrpSpPr/>
            <p:nvPr/>
          </p:nvGrpSpPr>
          <p:grpSpPr>
            <a:xfrm>
              <a:off x="6021" y="5341"/>
              <a:ext cx="4873" cy="926"/>
              <a:chOff x="6021" y="5341"/>
              <a:chExt cx="4873" cy="926"/>
            </a:xfrm>
          </p:grpSpPr>
          <p:sp>
            <p:nvSpPr>
              <p:cNvPr id="13" name="矩形: 圆角 8"/>
              <p:cNvSpPr/>
              <p:nvPr/>
            </p:nvSpPr>
            <p:spPr>
              <a:xfrm>
                <a:off x="6021" y="5341"/>
                <a:ext cx="4873" cy="926"/>
              </a:xfrm>
              <a:prstGeom prst="roundRect">
                <a:avLst/>
              </a:prstGeom>
              <a:noFill/>
              <a:ln w="2222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 name="文本框 20"/>
              <p:cNvSpPr txBox="1"/>
              <p:nvPr/>
            </p:nvSpPr>
            <p:spPr>
              <a:xfrm>
                <a:off x="7116" y="5442"/>
                <a:ext cx="2683" cy="725"/>
              </a:xfrm>
              <a:prstGeom prst="rect">
                <a:avLst/>
              </a:prstGeom>
              <a:noFill/>
            </p:spPr>
            <p:txBody>
              <a:bodyPr wrap="square" rtlCol="0">
                <a:spAutoFit/>
              </a:bodyPr>
              <a:lstStyle/>
              <a:p>
                <a:r>
                  <a:rPr lang="zh-CN" altLang="en-US" sz="2400" dirty="0"/>
                  <a:t>  数形结合</a:t>
                </a:r>
                <a:endParaRPr lang="zh-CN" altLang="en-US" sz="2400" dirty="0"/>
              </a:p>
            </p:txBody>
          </p:sp>
        </p:grpSp>
        <p:pic>
          <p:nvPicPr>
            <p:cNvPr id="23" name="图片 22" descr="图片包含 文本&#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3" y="3543"/>
              <a:ext cx="3119" cy="3113"/>
            </a:xfrm>
            <a:prstGeom prst="rect">
              <a:avLst/>
            </a:prstGeom>
          </p:spPr>
        </p:pic>
      </p:grpSp>
    </p:spTree>
    <p:custDataLst>
      <p:tags r:id="rId4"/>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idx="4294967295"/>
            <p:custDataLst>
              <p:tags r:id="rId1"/>
            </p:custDataLst>
          </p:nvPr>
        </p:nvSpPr>
        <p:spPr>
          <a:xfrm>
            <a:off x="456300" y="456300"/>
            <a:ext cx="8226900" cy="529200"/>
          </a:xfrm>
          <a:prstGeom prst="rect">
            <a:avLst/>
          </a:prstGeom>
          <a:noFill/>
          <a:ln>
            <a:noFill/>
            <a:prstDash val="sysDash"/>
          </a:ln>
        </p:spPr>
        <p:txBody>
          <a:bodyPr vert="horz" wrap="square" lIns="91440" tIns="45720" rIns="91440" bIns="4572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2700" b="0" i="0" u="none" strike="noStrike" kern="1200" cap="none" spc="300" normalizeH="0" baseline="0" noProof="1" dirty="0">
                <a:ln>
                  <a:noFill/>
                  <a:prstDash val="sysDot"/>
                </a:ln>
                <a:solidFill>
                  <a:schemeClr val="accent1"/>
                </a:solidFill>
                <a:latin typeface="+mj-lt"/>
                <a:ea typeface="+mj-lt"/>
                <a:cs typeface="MiSans" panose="00000500000000000000" pitchFamily="2" charset="-122"/>
              </a:defRPr>
            </a:lvl1pPr>
          </a:lstStyle>
          <a:p>
            <a:pPr lvl="0" algn="ctr"/>
            <a:r>
              <a:rPr>
                <a:latin typeface="+mn-lt"/>
                <a:ea typeface="+mn-ea"/>
                <a:cs typeface="+mn-ea"/>
                <a:sym typeface="+mn-lt"/>
              </a:rPr>
              <a:t>数学史</a:t>
            </a:r>
            <a:endParaRPr>
              <a:latin typeface="+mn-lt"/>
              <a:ea typeface="+mn-ea"/>
              <a:cs typeface="+mn-ea"/>
              <a:sym typeface="+mn-lt"/>
            </a:endParaRPr>
          </a:p>
        </p:txBody>
      </p:sp>
      <p:sp>
        <p:nvSpPr>
          <p:cNvPr id="2" name="文本框 1"/>
          <p:cNvSpPr txBox="1"/>
          <p:nvPr/>
        </p:nvSpPr>
        <p:spPr>
          <a:xfrm>
            <a:off x="592455" y="60960"/>
            <a:ext cx="3376295" cy="46037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endParaRPr lang="zh-CN" altLang="en-US" sz="2400" b="1" spc="225" dirty="0">
              <a:solidFill>
                <a:schemeClr val="tx1"/>
              </a:solidFill>
              <a:cs typeface="+mn-ea"/>
              <a:sym typeface="+mn-lt"/>
            </a:endParaRPr>
          </a:p>
        </p:txBody>
      </p:sp>
      <p:pic>
        <p:nvPicPr>
          <p:cNvPr id="5" name="穷竭法计算圆周率">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0" y="130175"/>
            <a:ext cx="9897110" cy="5175885"/>
          </a:xfrm>
          <a:prstGeom prst="rect">
            <a:avLst/>
          </a:prstGeom>
        </p:spPr>
      </p:pic>
    </p:spTree>
    <p:custDataLst>
      <p:tags r:id="rId5"/>
    </p:custDataLst>
  </p:cSld>
  <p:clrMapOvr>
    <a:masterClrMapping/>
  </p:clrMapOvr>
  <p:transition spd="slow"/>
  <p:timing>
    <p:tnLst>
      <p:par>
        <p:cTn id="1" dur="indefinite" restart="never" nodeType="tmRoot">
          <p:childTnLst>
            <p:video>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对象 819203"/>
              <p:cNvSpPr txBox="1"/>
              <p:nvPr>
                <p:custDataLst>
                  <p:tags r:id="rId1"/>
                </p:custDataLst>
              </p:nvPr>
            </p:nvSpPr>
            <p:spPr>
              <a:xfrm>
                <a:off x="1243330" y="3822700"/>
                <a:ext cx="1946275" cy="495300"/>
              </a:xfrm>
              <a:prstGeom prst="rect">
                <a:avLst/>
              </a:prstGeom>
              <a:noFill/>
            </p:spPr>
            <p:txBody>
              <a:bodyPr>
                <a:normAutofit/>
              </a:bodyPr>
              <a:lstStyle/>
              <a:p>
                <a14:m>
                  <m:oMathPara xmlns:m="http://schemas.openxmlformats.org/officeDocument/2006/math">
                    <m:oMathParaPr>
                      <m:jc m:val="left"/>
                    </m:oMathParaPr>
                    <m:oMath xmlns:m="http://schemas.openxmlformats.org/officeDocument/2006/math">
                      <m:r>
                        <a:rPr lang="zh-CN" altLang="en-US" sz="2400" b="0" i="1">
                          <a:solidFill>
                            <a:schemeClr val="tx1"/>
                          </a:solidFill>
                          <a:latin typeface="Cambria Math" panose="02040503050406030204" pitchFamily="18" charset="0"/>
                          <a:cs typeface="+mn-ea"/>
                          <a:sym typeface="+mn-lt"/>
                        </a:rPr>
                        <m:t>𝐶</m:t>
                      </m:r>
                      <m:r>
                        <a:rPr lang="zh-CN" altLang="en-US" sz="2400" b="0" i="1">
                          <a:solidFill>
                            <a:schemeClr val="tx1"/>
                          </a:solidFill>
                          <a:latin typeface="Cambria Math" panose="02040503050406030204" pitchFamily="18" charset="0"/>
                          <a:cs typeface="+mn-ea"/>
                          <a:sym typeface="+mn-lt"/>
                        </a:rPr>
                        <m:t>=</m:t>
                      </m:r>
                      <m:r>
                        <a:rPr lang="zh-CN" altLang="en-US" sz="2400" b="0" i="1">
                          <a:solidFill>
                            <a:schemeClr val="tx1"/>
                          </a:solidFill>
                          <a:latin typeface="Cambria Math" panose="02040503050406030204" pitchFamily="18" charset="0"/>
                          <a:cs typeface="+mn-ea"/>
                          <a:sym typeface="+mn-lt"/>
                        </a:rPr>
                        <m:t>2</m:t>
                      </m:r>
                      <m:r>
                        <a:rPr lang="zh-CN" altLang="en-US" sz="2400" b="0" i="1">
                          <a:solidFill>
                            <a:schemeClr val="tx1"/>
                          </a:solidFill>
                          <a:latin typeface="Cambria Math" panose="02040503050406030204" pitchFamily="18" charset="0"/>
                          <a:cs typeface="+mn-ea"/>
                          <a:sym typeface="+mn-lt"/>
                        </a:rPr>
                        <m:t>𝜋</m:t>
                      </m:r>
                      <m:r>
                        <a:rPr lang="zh-CN" altLang="en-US" sz="2400" b="0" i="1">
                          <a:solidFill>
                            <a:schemeClr val="tx1"/>
                          </a:solidFill>
                          <a:latin typeface="Cambria Math" panose="02040503050406030204" pitchFamily="18" charset="0"/>
                          <a:cs typeface="+mn-ea"/>
                          <a:sym typeface="+mn-lt"/>
                        </a:rPr>
                        <m:t>𝑟</m:t>
                      </m:r>
                    </m:oMath>
                  </m:oMathPara>
                </a14:m>
                <a:endParaRPr lang="zh-CN" altLang="en-US" sz="2400" b="0" i="1" dirty="0">
                  <a:solidFill>
                    <a:schemeClr val="tx1"/>
                  </a:solidFill>
                  <a:cs typeface="+mn-ea"/>
                  <a:sym typeface="+mn-lt"/>
                </a:endParaRPr>
              </a:p>
            </p:txBody>
          </p:sp>
        </mc:Choice>
        <mc:Fallback>
          <p:sp>
            <p:nvSpPr>
              <p:cNvPr id="9" name="对象 819203"/>
              <p:cNvSpPr txBox="1">
                <a:spLocks noRot="1" noChangeAspect="1" noMove="1" noResize="1" noEditPoints="1" noAdjustHandles="1" noChangeArrowheads="1" noChangeShapeType="1" noTextEdit="1"/>
              </p:cNvSpPr>
              <p:nvPr>
                <p:custDataLst>
                  <p:tags r:id="rId2"/>
                </p:custDataLst>
              </p:nvPr>
            </p:nvSpPr>
            <p:spPr>
              <a:xfrm>
                <a:off x="1243330" y="3822700"/>
                <a:ext cx="1946275" cy="495300"/>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对象 819203"/>
              <p:cNvSpPr txBox="1"/>
              <p:nvPr>
                <p:custDataLst>
                  <p:tags r:id="rId4"/>
                </p:custDataLst>
              </p:nvPr>
            </p:nvSpPr>
            <p:spPr>
              <a:xfrm>
                <a:off x="1301433" y="2973070"/>
                <a:ext cx="1966912" cy="647700"/>
              </a:xfrm>
              <a:prstGeom prst="rect">
                <a:avLst/>
              </a:prstGeom>
              <a:noFill/>
            </p:spPr>
            <p:txBody>
              <a:bodyPr>
                <a:normAutofit/>
              </a:bodyPr>
              <a:lstStyle/>
              <a:p>
                <a14:m>
                  <m:oMathPara xmlns:m="http://schemas.openxmlformats.org/officeDocument/2006/math">
                    <m:oMathParaPr>
                      <m:jc m:val="left"/>
                    </m:oMathParaPr>
                    <m:oMath xmlns:m="http://schemas.openxmlformats.org/officeDocument/2006/math">
                      <m:r>
                        <a:rPr lang="zh-CN" altLang="en-US" sz="2400" i="1">
                          <a:solidFill>
                            <a:schemeClr val="tx1"/>
                          </a:solidFill>
                          <a:latin typeface="Cambria Math" panose="02040503050406030204" pitchFamily="18" charset="0"/>
                          <a:cs typeface="+mn-ea"/>
                          <a:sym typeface="+mn-lt"/>
                        </a:rPr>
                        <m:t>𝑆</m:t>
                      </m:r>
                      <m:r>
                        <a:rPr lang="zh-CN" altLang="en-US" sz="2400" i="1">
                          <a:solidFill>
                            <a:schemeClr val="tx1"/>
                          </a:solidFill>
                          <a:latin typeface="Cambria Math" panose="02040503050406030204" pitchFamily="18" charset="0"/>
                          <a:cs typeface="+mn-ea"/>
                          <a:sym typeface="+mn-lt"/>
                        </a:rPr>
                        <m:t>=</m:t>
                      </m:r>
                      <m:r>
                        <a:rPr lang="zh-CN" altLang="en-US" sz="2400" i="1">
                          <a:solidFill>
                            <a:schemeClr val="tx1"/>
                          </a:solidFill>
                          <a:latin typeface="Cambria Math" panose="02040503050406030204" pitchFamily="18" charset="0"/>
                          <a:cs typeface="+mn-ea"/>
                          <a:sym typeface="+mn-lt"/>
                        </a:rPr>
                        <m:t>𝜋</m:t>
                      </m:r>
                      <m:sSup>
                        <m:sSupPr>
                          <m:ctrlPr>
                            <a:rPr lang="zh-CN" altLang="en-US" sz="2400" i="1">
                              <a:solidFill>
                                <a:schemeClr val="tx1"/>
                              </a:solidFill>
                              <a:latin typeface="Cambria Math" panose="02040503050406030204" pitchFamily="18" charset="0"/>
                              <a:cs typeface="+mn-ea"/>
                              <a:sym typeface="+mn-lt"/>
                            </a:rPr>
                          </m:ctrlPr>
                        </m:sSupPr>
                        <m:e>
                          <m:r>
                            <a:rPr lang="zh-CN" altLang="en-US" sz="2400" i="1">
                              <a:solidFill>
                                <a:schemeClr val="tx1"/>
                              </a:solidFill>
                              <a:latin typeface="Cambria Math" panose="02040503050406030204" pitchFamily="18" charset="0"/>
                              <a:cs typeface="+mn-ea"/>
                              <a:sym typeface="+mn-lt"/>
                            </a:rPr>
                            <m:t>𝑟</m:t>
                          </m:r>
                        </m:e>
                        <m:sup>
                          <m:r>
                            <a:rPr lang="zh-CN" altLang="en-US" sz="2400" i="1">
                              <a:solidFill>
                                <a:schemeClr val="tx1"/>
                              </a:solidFill>
                              <a:latin typeface="Cambria Math" panose="02040503050406030204" pitchFamily="18" charset="0"/>
                              <a:cs typeface="+mn-ea"/>
                              <a:sym typeface="+mn-lt"/>
                            </a:rPr>
                            <m:t>2</m:t>
                          </m:r>
                        </m:sup>
                      </m:sSup>
                    </m:oMath>
                  </m:oMathPara>
                </a14:m>
                <a:endParaRPr lang="zh-CN" altLang="en-US" sz="2400" i="1" dirty="0">
                  <a:solidFill>
                    <a:schemeClr val="tx1"/>
                  </a:solidFill>
                  <a:cs typeface="+mn-ea"/>
                  <a:sym typeface="+mn-lt"/>
                </a:endParaRPr>
              </a:p>
            </p:txBody>
          </p:sp>
        </mc:Choice>
        <mc:Fallback>
          <p:sp>
            <p:nvSpPr>
              <p:cNvPr id="10" name="对象 819203"/>
              <p:cNvSpPr txBox="1">
                <a:spLocks noRot="1" noChangeAspect="1" noMove="1" noResize="1" noEditPoints="1" noAdjustHandles="1" noChangeArrowheads="1" noChangeShapeType="1" noTextEdit="1"/>
              </p:cNvSpPr>
              <p:nvPr>
                <p:custDataLst>
                  <p:tags r:id="rId5"/>
                </p:custDataLst>
              </p:nvPr>
            </p:nvSpPr>
            <p:spPr>
              <a:xfrm>
                <a:off x="1301433" y="2973070"/>
                <a:ext cx="1966912" cy="647700"/>
              </a:xfrm>
              <a:prstGeom prst="rect">
                <a:avLst/>
              </a:prstGeom>
              <a:blipFill rotWithShape="1">
                <a:blip r:embed="rId6"/>
                <a:stretch>
                  <a:fillRect l="-1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文本框 10"/>
              <p:cNvSpPr txBox="1"/>
              <p:nvPr>
                <p:custDataLst>
                  <p:tags r:id="rId7"/>
                </p:custDataLst>
              </p:nvPr>
            </p:nvSpPr>
            <p:spPr>
              <a:xfrm>
                <a:off x="1195705" y="1029970"/>
                <a:ext cx="2387600" cy="460375"/>
              </a:xfrm>
              <a:prstGeom prst="rect">
                <a:avLst/>
              </a:prstGeom>
              <a:noFill/>
            </p:spPr>
            <p:txBody>
              <a:bodyPr wrap="square" rtlCol="0" anchor="t">
                <a:normAutofit fontScale="97500" lnSpcReduction="10000"/>
              </a:bodyPr>
              <a:lstStyle/>
              <a:p>
                <a:pPr lvl="0"/>
                <a:r>
                  <a:rPr lang="zh-CN" sz="2665" dirty="0">
                    <a:solidFill>
                      <a:schemeClr val="tx1"/>
                    </a:solidFill>
                    <a:cs typeface="+mn-ea"/>
                    <a:sym typeface="+mn-lt"/>
                  </a:rPr>
                  <a:t>圆周率就是</a:t>
                </a:r>
                <a14:m>
                  <m:oMath xmlns:m="http://schemas.openxmlformats.org/officeDocument/2006/math">
                    <m:r>
                      <a:rPr lang="en-US" altLang="zh-CN" sz="2665" i="1">
                        <a:solidFill>
                          <a:schemeClr val="tx1"/>
                        </a:solidFill>
                        <a:latin typeface="Cambria Math" panose="02040503050406030204" pitchFamily="18" charset="0"/>
                        <a:cs typeface="+mn-ea"/>
                        <a:sym typeface="+mn-lt"/>
                      </a:rPr>
                      <m:t>𝜋</m:t>
                    </m:r>
                    <m:r>
                      <a:rPr lang="en-US" altLang="zh-CN" sz="2665" i="1">
                        <a:solidFill>
                          <a:schemeClr val="tx1"/>
                        </a:solidFill>
                        <a:latin typeface="Cambria Math" panose="02040503050406030204" pitchFamily="18" charset="0"/>
                        <a:cs typeface="+mn-ea"/>
                        <a:sym typeface="+mn-lt"/>
                      </a:rPr>
                      <m:t>；</m:t>
                    </m:r>
                  </m:oMath>
                </a14:m>
                <a:endParaRPr lang="en-US" altLang="zh-CN" sz="2665" i="1" dirty="0">
                  <a:solidFill>
                    <a:schemeClr val="tx1"/>
                  </a:solidFill>
                  <a:cs typeface="+mn-ea"/>
                  <a:sym typeface="+mn-lt"/>
                </a:endParaRPr>
              </a:p>
            </p:txBody>
          </p:sp>
        </mc:Choice>
        <mc:Fallback>
          <p:sp>
            <p:nvSpPr>
              <p:cNvPr id="11" name="文本框 10"/>
              <p:cNvSpPr txBox="1">
                <a:spLocks noRot="1" noChangeAspect="1" noMove="1" noResize="1" noEditPoints="1" noAdjustHandles="1" noChangeArrowheads="1" noChangeShapeType="1" noTextEdit="1"/>
              </p:cNvSpPr>
              <p:nvPr>
                <p:custDataLst>
                  <p:tags r:id="rId8"/>
                </p:custDataLst>
              </p:nvPr>
            </p:nvSpPr>
            <p:spPr>
              <a:xfrm>
                <a:off x="1195705" y="1029970"/>
                <a:ext cx="2387600" cy="460375"/>
              </a:xfrm>
              <a:prstGeom prst="rect">
                <a:avLst/>
              </a:prstGeom>
              <a:blipFill rotWithShape="1">
                <a:blip r:embed="rId9"/>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文本框 12"/>
              <p:cNvSpPr txBox="1"/>
              <p:nvPr>
                <p:custDataLst>
                  <p:tags r:id="rId10"/>
                </p:custDataLst>
              </p:nvPr>
            </p:nvSpPr>
            <p:spPr>
              <a:xfrm>
                <a:off x="1195705" y="1663700"/>
                <a:ext cx="3313430" cy="460375"/>
              </a:xfrm>
              <a:prstGeom prst="rect">
                <a:avLst/>
              </a:prstGeom>
              <a:noFill/>
            </p:spPr>
            <p:txBody>
              <a:bodyPr wrap="square" rtlCol="0" anchor="t">
                <a:normAutofit fontScale="90000"/>
              </a:bodyPr>
              <a:lstStyle/>
              <a:p>
                <a:pPr lvl="0" algn="l">
                  <a:buClrTx/>
                  <a:buSzTx/>
                  <a:buFontTx/>
                </a:pPr>
                <a:r>
                  <a:rPr lang="zh-CN" sz="2665" dirty="0">
                    <a:solidFill>
                      <a:schemeClr val="tx1"/>
                    </a:solidFill>
                    <a:cs typeface="+mn-ea"/>
                    <a:sym typeface="+mn-lt"/>
                  </a:rPr>
                  <a:t>圆周率约等于</a:t>
                </a:r>
                <a14:m>
                  <m:oMath xmlns:m="http://schemas.openxmlformats.org/officeDocument/2006/math">
                    <m:r>
                      <a:rPr lang="zh-CN" sz="2665" dirty="0">
                        <a:solidFill>
                          <a:schemeClr val="tx1"/>
                        </a:solidFill>
                        <a:latin typeface="Cambria Math" panose="02040503050406030204" pitchFamily="18" charset="0"/>
                        <a:cs typeface="+mn-ea"/>
                        <a:sym typeface="+mn-lt"/>
                      </a:rPr>
                      <m:t>3</m:t>
                    </m:r>
                    <m:r>
                      <a:rPr lang="zh-CN" sz="2665" dirty="0">
                        <a:solidFill>
                          <a:schemeClr val="tx1"/>
                        </a:solidFill>
                        <a:latin typeface="Cambria Math" panose="02040503050406030204" pitchFamily="18" charset="0"/>
                        <a:cs typeface="+mn-ea"/>
                        <a:sym typeface="+mn-lt"/>
                      </a:rPr>
                      <m:t>.</m:t>
                    </m:r>
                    <m:r>
                      <a:rPr lang="zh-CN" sz="2665" dirty="0">
                        <a:solidFill>
                          <a:schemeClr val="tx1"/>
                        </a:solidFill>
                        <a:latin typeface="Cambria Math" panose="02040503050406030204" pitchFamily="18" charset="0"/>
                        <a:cs typeface="+mn-ea"/>
                        <a:sym typeface="+mn-lt"/>
                      </a:rPr>
                      <m:t>14</m:t>
                    </m:r>
                    <m:r>
                      <a:rPr lang="zh-CN" sz="2665" dirty="0">
                        <a:solidFill>
                          <a:schemeClr val="tx1"/>
                        </a:solidFill>
                        <a:latin typeface="Cambria Math" panose="02040503050406030204" pitchFamily="18" charset="0"/>
                        <a:cs typeface="+mn-ea"/>
                        <a:sym typeface="+mn-lt"/>
                      </a:rPr>
                      <m:t>……</m:t>
                    </m:r>
                  </m:oMath>
                </a14:m>
                <a:endParaRPr lang="zh-CN" sz="2665" dirty="0">
                  <a:solidFill>
                    <a:schemeClr val="tx1"/>
                  </a:solidFill>
                  <a:cs typeface="+mn-ea"/>
                  <a:sym typeface="+mn-lt"/>
                </a:endParaRPr>
              </a:p>
            </p:txBody>
          </p:sp>
        </mc:Choice>
        <mc:Fallback>
          <p:sp>
            <p:nvSpPr>
              <p:cNvPr id="13" name="文本框 12"/>
              <p:cNvSpPr txBox="1">
                <a:spLocks noRot="1" noChangeAspect="1" noMove="1" noResize="1" noEditPoints="1" noAdjustHandles="1" noChangeArrowheads="1" noChangeShapeType="1" noTextEdit="1"/>
              </p:cNvSpPr>
              <p:nvPr>
                <p:custDataLst>
                  <p:tags r:id="rId11"/>
                </p:custDataLst>
              </p:nvPr>
            </p:nvSpPr>
            <p:spPr>
              <a:xfrm>
                <a:off x="1195705" y="1663700"/>
                <a:ext cx="3313430" cy="460375"/>
              </a:xfrm>
              <a:prstGeom prst="rect">
                <a:avLst/>
              </a:prstGeom>
              <a:blipFill rotWithShape="1">
                <a:blip r:embed="rId12"/>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文本框 13"/>
              <p:cNvSpPr txBox="1"/>
              <p:nvPr>
                <p:custDataLst>
                  <p:tags r:id="rId13"/>
                </p:custDataLst>
              </p:nvPr>
            </p:nvSpPr>
            <p:spPr>
              <a:xfrm>
                <a:off x="1195705" y="2297430"/>
                <a:ext cx="3435985" cy="473710"/>
              </a:xfrm>
              <a:prstGeom prst="rect">
                <a:avLst/>
              </a:prstGeom>
              <a:noFill/>
            </p:spPr>
            <p:txBody>
              <a:bodyPr wrap="square" rtlCol="0" anchor="t">
                <a:normAutofit/>
              </a:bodyPr>
              <a:lstStyle/>
              <a:p>
                <a:pPr lvl="0"/>
                <a:r>
                  <a:rPr lang="zh-CN" sz="2400" dirty="0">
                    <a:solidFill>
                      <a:schemeClr val="tx1"/>
                    </a:solidFill>
                    <a:cs typeface="+mn-ea"/>
                    <a:sym typeface="+mn-lt"/>
                  </a:rPr>
                  <a:t>圆周率是</a:t>
                </a:r>
                <a14:m>
                  <m:oMath xmlns:m="http://schemas.openxmlformats.org/officeDocument/2006/math">
                    <m:r>
                      <a:rPr lang="zh-CN" sz="2400" dirty="0">
                        <a:solidFill>
                          <a:schemeClr val="tx1"/>
                        </a:solidFill>
                        <a:latin typeface="Cambria Math" panose="02040503050406030204" pitchFamily="18" charset="0"/>
                        <a:cs typeface="+mn-ea"/>
                        <a:sym typeface="+mn-lt"/>
                      </a:rPr>
                      <m:t>无理数；</m:t>
                    </m:r>
                  </m:oMath>
                </a14:m>
                <a:endParaRPr lang="en-US" altLang="zh-CN" sz="2400" i="1" dirty="0">
                  <a:solidFill>
                    <a:schemeClr val="tx1"/>
                  </a:solidFill>
                  <a:cs typeface="+mn-ea"/>
                  <a:sym typeface="+mn-lt"/>
                </a:endParaRPr>
              </a:p>
            </p:txBody>
          </p:sp>
        </mc:Choice>
        <mc:Fallback>
          <p:sp>
            <p:nvSpPr>
              <p:cNvPr id="14" name="文本框 13"/>
              <p:cNvSpPr txBox="1">
                <a:spLocks noRot="1" noChangeAspect="1" noMove="1" noResize="1" noEditPoints="1" noAdjustHandles="1" noChangeArrowheads="1" noChangeShapeType="1" noTextEdit="1"/>
              </p:cNvSpPr>
              <p:nvPr>
                <p:custDataLst>
                  <p:tags r:id="rId14"/>
                </p:custDataLst>
              </p:nvPr>
            </p:nvSpPr>
            <p:spPr>
              <a:xfrm>
                <a:off x="1195705" y="2297430"/>
                <a:ext cx="3435985" cy="473710"/>
              </a:xfrm>
              <a:prstGeom prst="rect">
                <a:avLst/>
              </a:prstGeom>
              <a:blipFill rotWithShape="1">
                <a:blip r:embed="rId15"/>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对象 819203"/>
              <p:cNvSpPr txBox="1"/>
              <p:nvPr>
                <p:custDataLst>
                  <p:tags r:id="rId16"/>
                </p:custDataLst>
              </p:nvPr>
            </p:nvSpPr>
            <p:spPr>
              <a:xfrm>
                <a:off x="3145155" y="3547889"/>
                <a:ext cx="1946275" cy="770111"/>
              </a:xfrm>
              <a:prstGeom prst="rect">
                <a:avLst/>
              </a:prstGeom>
              <a:noFill/>
            </p:spPr>
            <p:txBody>
              <a:bodyPr>
                <a:normAutofit fontScale="25000" lnSpcReduction="20000"/>
              </a:bodyPr>
              <a:lstStyle/>
              <a:p>
                <a14:m>
                  <m:oMathPara xmlns:m="http://schemas.openxmlformats.org/officeDocument/2006/math">
                    <m:oMathParaPr>
                      <m:jc m:val="left"/>
                    </m:oMathParaPr>
                    <m:oMath xmlns:m="http://schemas.openxmlformats.org/officeDocument/2006/math">
                      <m:r>
                        <a:rPr lang="zh-CN" altLang="en-US" sz="9600" i="1" smtClean="0">
                          <a:solidFill>
                            <a:schemeClr val="tx1"/>
                          </a:solidFill>
                          <a:latin typeface="Cambria Math" panose="02040503050406030204" pitchFamily="18" charset="0"/>
                          <a:cs typeface="+mn-ea"/>
                          <a:sym typeface="+mn-lt"/>
                        </a:rPr>
                        <m:t>𝜋</m:t>
                      </m:r>
                      <m:r>
                        <a:rPr lang="zh-CN" altLang="en-US" sz="9600" i="1">
                          <a:solidFill>
                            <a:schemeClr val="tx1"/>
                          </a:solidFill>
                          <a:latin typeface="Cambria Math" panose="02040503050406030204" pitchFamily="18" charset="0"/>
                          <a:cs typeface="+mn-ea"/>
                          <a:sym typeface="+mn-lt"/>
                        </a:rPr>
                        <m:t>=</m:t>
                      </m:r>
                      <m:f>
                        <m:fPr>
                          <m:ctrlPr>
                            <a:rPr lang="en-US" altLang="zh-CN" sz="9600" i="1" smtClean="0">
                              <a:solidFill>
                                <a:schemeClr val="tx1"/>
                              </a:solidFill>
                              <a:latin typeface="Cambria Math" panose="02040503050406030204" pitchFamily="18" charset="0"/>
                              <a:cs typeface="+mn-ea"/>
                              <a:sym typeface="+mn-lt"/>
                            </a:rPr>
                          </m:ctrlPr>
                        </m:fPr>
                        <m:num>
                          <m:r>
                            <a:rPr lang="en-US" altLang="zh-CN" sz="9600" b="0" i="1" smtClean="0">
                              <a:solidFill>
                                <a:schemeClr val="tx1"/>
                              </a:solidFill>
                              <a:latin typeface="Cambria Math" panose="02040503050406030204" pitchFamily="18" charset="0"/>
                              <a:cs typeface="+mn-ea"/>
                              <a:sym typeface="+mn-lt"/>
                            </a:rPr>
                            <m:t>𝐶</m:t>
                          </m:r>
                        </m:num>
                        <m:den>
                          <m:r>
                            <a:rPr lang="en-US" altLang="zh-CN" sz="9600" b="0" i="1" smtClean="0">
                              <a:solidFill>
                                <a:schemeClr val="tx1"/>
                              </a:solidFill>
                              <a:latin typeface="Cambria Math" panose="02040503050406030204" pitchFamily="18" charset="0"/>
                              <a:cs typeface="+mn-ea"/>
                              <a:sym typeface="+mn-lt"/>
                            </a:rPr>
                            <m:t>2</m:t>
                          </m:r>
                          <m:r>
                            <a:rPr lang="en-US" altLang="zh-CN" sz="9600" b="0" i="1" smtClean="0">
                              <a:solidFill>
                                <a:schemeClr val="tx1"/>
                              </a:solidFill>
                              <a:latin typeface="Cambria Math" panose="02040503050406030204" pitchFamily="18" charset="0"/>
                              <a:cs typeface="+mn-ea"/>
                              <a:sym typeface="+mn-lt"/>
                            </a:rPr>
                            <m:t>𝑟</m:t>
                          </m:r>
                        </m:den>
                      </m:f>
                    </m:oMath>
                  </m:oMathPara>
                </a14:m>
                <a:endParaRPr lang="en-US" altLang="zh-CN" sz="9600" b="0" i="1" dirty="0">
                  <a:solidFill>
                    <a:schemeClr val="tx1"/>
                  </a:solidFill>
                  <a:cs typeface="+mn-ea"/>
                  <a:sym typeface="+mn-lt"/>
                </a:endParaRPr>
              </a:p>
            </p:txBody>
          </p:sp>
        </mc:Choice>
        <mc:Fallback>
          <p:sp>
            <p:nvSpPr>
              <p:cNvPr id="20" name="对象 819203"/>
              <p:cNvSpPr txBox="1">
                <a:spLocks noRot="1" noChangeAspect="1" noMove="1" noResize="1" noEditPoints="1" noAdjustHandles="1" noChangeArrowheads="1" noChangeShapeType="1" noTextEdit="1"/>
              </p:cNvSpPr>
              <p:nvPr>
                <p:custDataLst>
                  <p:tags r:id="rId17"/>
                </p:custDataLst>
              </p:nvPr>
            </p:nvSpPr>
            <p:spPr>
              <a:xfrm>
                <a:off x="3145155" y="3547889"/>
                <a:ext cx="1946275" cy="770111"/>
              </a:xfrm>
              <a:prstGeom prst="rect">
                <a:avLst/>
              </a:prstGeom>
              <a:blipFill rotWithShape="1">
                <a:blip r:embed="rId18"/>
                <a:stretch>
                  <a:fillRect t="-15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1" name="对象 819203"/>
              <p:cNvSpPr txBox="1"/>
              <p:nvPr>
                <p:custDataLst>
                  <p:tags r:id="rId19"/>
                </p:custDataLst>
              </p:nvPr>
            </p:nvSpPr>
            <p:spPr>
              <a:xfrm>
                <a:off x="3179445" y="2734699"/>
                <a:ext cx="1946275" cy="770111"/>
              </a:xfrm>
              <a:prstGeom prst="rect">
                <a:avLst/>
              </a:prstGeom>
              <a:noFill/>
            </p:spPr>
            <p:txBody>
              <a:bodyPr>
                <a:normAutofit fontScale="25000" lnSpcReduction="20000"/>
              </a:bodyPr>
              <a:lstStyle/>
              <a:p>
                <a14:m>
                  <m:oMathPara xmlns:m="http://schemas.openxmlformats.org/officeDocument/2006/math">
                    <m:oMathParaPr>
                      <m:jc m:val="left"/>
                    </m:oMathParaPr>
                    <m:oMath xmlns:m="http://schemas.openxmlformats.org/officeDocument/2006/math">
                      <m:r>
                        <a:rPr lang="zh-CN" altLang="en-US" sz="9600" i="1" smtClean="0">
                          <a:solidFill>
                            <a:schemeClr val="tx1"/>
                          </a:solidFill>
                          <a:latin typeface="Cambria Math" panose="02040503050406030204" pitchFamily="18" charset="0"/>
                          <a:cs typeface="+mn-ea"/>
                          <a:sym typeface="+mn-lt"/>
                        </a:rPr>
                        <m:t>𝜋</m:t>
                      </m:r>
                      <m:r>
                        <a:rPr lang="zh-CN" altLang="en-US" sz="9600" i="1">
                          <a:solidFill>
                            <a:schemeClr val="tx1"/>
                          </a:solidFill>
                          <a:latin typeface="Cambria Math" panose="02040503050406030204" pitchFamily="18" charset="0"/>
                          <a:cs typeface="+mn-ea"/>
                          <a:sym typeface="+mn-lt"/>
                        </a:rPr>
                        <m:t>=</m:t>
                      </m:r>
                      <m:f>
                        <m:fPr>
                          <m:ctrlPr>
                            <a:rPr lang="en-US" altLang="zh-CN" sz="9600" i="1" smtClean="0">
                              <a:solidFill>
                                <a:schemeClr val="tx1"/>
                              </a:solidFill>
                              <a:latin typeface="Cambria Math" panose="02040503050406030204" pitchFamily="18" charset="0"/>
                              <a:cs typeface="+mn-ea"/>
                              <a:sym typeface="+mn-lt"/>
                            </a:rPr>
                          </m:ctrlPr>
                        </m:fPr>
                        <m:num>
                          <m:r>
                            <a:rPr lang="en-US" altLang="zh-CN" sz="9600" b="0" i="1" smtClean="0">
                              <a:solidFill>
                                <a:schemeClr val="tx1"/>
                              </a:solidFill>
                              <a:latin typeface="Cambria Math" panose="02040503050406030204" pitchFamily="18" charset="0"/>
                              <a:cs typeface="+mn-ea"/>
                              <a:sym typeface="+mn-lt"/>
                            </a:rPr>
                            <m:t>𝑆</m:t>
                          </m:r>
                        </m:num>
                        <m:den>
                          <m:r>
                            <a:rPr lang="en-US" altLang="zh-CN" sz="9600" b="0" i="1" smtClean="0">
                              <a:solidFill>
                                <a:schemeClr val="tx1"/>
                              </a:solidFill>
                              <a:latin typeface="Cambria Math" panose="02040503050406030204" pitchFamily="18" charset="0"/>
                              <a:cs typeface="+mn-ea"/>
                              <a:sym typeface="+mn-lt"/>
                            </a:rPr>
                            <m:t>𝑟</m:t>
                          </m:r>
                          <m:r>
                            <a:rPr lang="en-US" altLang="zh-CN" sz="9600" b="0" i="1" baseline="30000" smtClean="0">
                              <a:solidFill>
                                <a:schemeClr val="tx1"/>
                              </a:solidFill>
                              <a:latin typeface="Cambria Math" panose="02040503050406030204" pitchFamily="18" charset="0"/>
                              <a:cs typeface="+mn-ea"/>
                              <a:sym typeface="+mn-lt"/>
                            </a:rPr>
                            <m:t>2</m:t>
                          </m:r>
                        </m:den>
                      </m:f>
                    </m:oMath>
                  </m:oMathPara>
                </a14:m>
                <a:endParaRPr lang="en-US" altLang="zh-CN" sz="9600" b="0" i="1" baseline="30000" dirty="0">
                  <a:solidFill>
                    <a:schemeClr val="tx1"/>
                  </a:solidFill>
                  <a:cs typeface="+mn-ea"/>
                  <a:sym typeface="+mn-lt"/>
                </a:endParaRPr>
              </a:p>
            </p:txBody>
          </p:sp>
        </mc:Choice>
        <mc:Fallback>
          <p:sp>
            <p:nvSpPr>
              <p:cNvPr id="21" name="对象 819203"/>
              <p:cNvSpPr txBox="1">
                <a:spLocks noRot="1" noChangeAspect="1" noMove="1" noResize="1" noEditPoints="1" noAdjustHandles="1" noChangeArrowheads="1" noChangeShapeType="1" noTextEdit="1"/>
              </p:cNvSpPr>
              <p:nvPr>
                <p:custDataLst>
                  <p:tags r:id="rId20"/>
                </p:custDataLst>
              </p:nvPr>
            </p:nvSpPr>
            <p:spPr>
              <a:xfrm>
                <a:off x="3179445" y="2734699"/>
                <a:ext cx="1946275" cy="770111"/>
              </a:xfrm>
              <a:prstGeom prst="rect">
                <a:avLst/>
              </a:prstGeom>
              <a:blipFill rotWithShape="1">
                <a:blip r:embed="rId21"/>
                <a:stretch>
                  <a:fillRect t="-41196" b="32"/>
                </a:stretch>
              </a:blipFill>
            </p:spPr>
            <p:txBody>
              <a:bodyPr/>
              <a:lstStyle/>
              <a:p>
                <a:r>
                  <a:rPr lang="zh-CN" altLang="en-US">
                    <a:noFill/>
                  </a:rPr>
                  <a:t> </a:t>
                </a:r>
              </a:p>
            </p:txBody>
          </p:sp>
        </mc:Fallback>
      </mc:AlternateContent>
      <p:sp>
        <p:nvSpPr>
          <p:cNvPr id="2" name="右箭头 1"/>
          <p:cNvSpPr/>
          <p:nvPr/>
        </p:nvSpPr>
        <p:spPr>
          <a:xfrm>
            <a:off x="2501900" y="3119755"/>
            <a:ext cx="636905" cy="202565"/>
          </a:xfrm>
          <a:prstGeom prst="rightArrow">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2400">
              <a:solidFill>
                <a:schemeClr val="tx1"/>
              </a:solidFill>
              <a:cs typeface="+mn-ea"/>
              <a:sym typeface="+mn-lt"/>
            </a:endParaRPr>
          </a:p>
        </p:txBody>
      </p:sp>
      <p:sp>
        <p:nvSpPr>
          <p:cNvPr id="3" name="右箭头 2"/>
          <p:cNvSpPr/>
          <p:nvPr/>
        </p:nvSpPr>
        <p:spPr>
          <a:xfrm>
            <a:off x="2491740" y="3917315"/>
            <a:ext cx="636905" cy="202565"/>
          </a:xfrm>
          <a:prstGeom prst="rightArrow">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2400">
              <a:solidFill>
                <a:schemeClr val="tx1"/>
              </a:solidFill>
              <a:cs typeface="+mn-ea"/>
              <a:sym typeface="+mn-lt"/>
            </a:endParaRPr>
          </a:p>
        </p:txBody>
      </p:sp>
      <p:grpSp>
        <p:nvGrpSpPr>
          <p:cNvPr id="7" name="组合 6"/>
          <p:cNvGrpSpPr/>
          <p:nvPr/>
        </p:nvGrpSpPr>
        <p:grpSpPr>
          <a:xfrm>
            <a:off x="5046980" y="1152525"/>
            <a:ext cx="2764790" cy="2764790"/>
            <a:chOff x="7767" y="2332"/>
            <a:chExt cx="4354" cy="4354"/>
          </a:xfrm>
        </p:grpSpPr>
        <p:pic>
          <p:nvPicPr>
            <p:cNvPr id="8" name="图片 7"/>
            <p:cNvPicPr>
              <a:picLocks noChangeAspect="1"/>
            </p:cNvPicPr>
            <p:nvPr>
              <p:custDataLst>
                <p:tags r:id="rId22"/>
              </p:custDataLst>
            </p:nvPr>
          </p:nvPicPr>
          <p:blipFill>
            <a:blip r:embed="rId23"/>
            <a:stretch>
              <a:fillRect/>
            </a:stretch>
          </p:blipFill>
          <p:spPr>
            <a:xfrm>
              <a:off x="7767" y="2332"/>
              <a:ext cx="4354" cy="4354"/>
            </a:xfrm>
            <a:prstGeom prst="rect">
              <a:avLst/>
            </a:prstGeom>
          </p:spPr>
        </p:pic>
        <p:cxnSp>
          <p:nvCxnSpPr>
            <p:cNvPr id="5" name="直接连接符 4"/>
            <p:cNvCxnSpPr/>
            <p:nvPr>
              <p:custDataLst>
                <p:tags r:id="rId24"/>
              </p:custDataLst>
            </p:nvPr>
          </p:nvCxnSpPr>
          <p:spPr>
            <a:xfrm>
              <a:off x="9956" y="4523"/>
              <a:ext cx="2023" cy="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
          <p:nvSpPr>
            <p:cNvPr id="6" name="文本框 5"/>
            <p:cNvSpPr txBox="1"/>
            <p:nvPr>
              <p:custDataLst>
                <p:tags r:id="rId25"/>
              </p:custDataLst>
            </p:nvPr>
          </p:nvSpPr>
          <p:spPr>
            <a:xfrm>
              <a:off x="10785" y="4198"/>
              <a:ext cx="1054" cy="330"/>
            </a:xfrm>
            <a:prstGeom prst="rect">
              <a:avLst/>
            </a:prstGeom>
            <a:noFill/>
            <a:ln w="127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68580" tIns="34290" rIns="68580" bIns="34290" numCol="1" spcCol="0" rtlCol="0" fromWordArt="0" anchor="b" anchorCtr="0" compatLnSpc="1">
              <a:noAutofit/>
            </a:bodyPr>
            <a:lstStyle/>
            <a:p>
              <a:pPr algn="l"/>
              <a:r>
                <a:rPr lang="en-US" altLang="zh-CN" sz="2000" b="1" i="1" dirty="0">
                  <a:solidFill>
                    <a:schemeClr val="tx1">
                      <a:lumMod val="75000"/>
                      <a:lumOff val="25000"/>
                    </a:schemeClr>
                  </a:solidFill>
                  <a:cs typeface="+mn-ea"/>
                  <a:sym typeface="+mn-lt"/>
                </a:rPr>
                <a:t>r</a:t>
              </a:r>
              <a:endParaRPr lang="en-US" altLang="zh-CN" sz="2000" b="1" i="1" dirty="0">
                <a:solidFill>
                  <a:schemeClr val="tx1">
                    <a:lumMod val="75000"/>
                    <a:lumOff val="25000"/>
                  </a:schemeClr>
                </a:solidFill>
                <a:cs typeface="+mn-ea"/>
                <a:sym typeface="+mn-lt"/>
              </a:endParaRPr>
            </a:p>
          </p:txBody>
        </p:sp>
      </p:grpSp>
      <p:sp>
        <p:nvSpPr>
          <p:cNvPr id="12" name="圆角矩形 11"/>
          <p:cNvSpPr/>
          <p:nvPr>
            <p:custDataLst>
              <p:tags r:id="rId26"/>
            </p:custDataLst>
          </p:nvPr>
        </p:nvSpPr>
        <p:spPr>
          <a:xfrm>
            <a:off x="0" y="-6350"/>
            <a:ext cx="9144000" cy="575310"/>
          </a:xfrm>
          <a:prstGeom prst="roundRect">
            <a:avLst/>
          </a:prstGeom>
          <a:gradFill>
            <a:gsLst>
              <a:gs pos="0">
                <a:srgbClr val="CFF9AE"/>
              </a:gs>
              <a:gs pos="90000">
                <a:srgbClr val="49E7CE"/>
              </a:gs>
            </a:gsLst>
            <a:path path="circle">
              <a:fillToRect l="100000" t="100000"/>
            </a:path>
            <a:tileRect r="-100000" b="-100000"/>
          </a:gradFill>
          <a:ln>
            <a:solidFill>
              <a:schemeClr val="accent2">
                <a:lumMod val="20000"/>
                <a:lumOff val="80000"/>
              </a:schemeClr>
            </a:solidFill>
          </a:ln>
        </p:spPr>
        <p:style>
          <a:lnRef idx="0">
            <a:srgbClr val="FFFFFF"/>
          </a:lnRef>
          <a:fillRef idx="1">
            <a:schemeClr val="accent1"/>
          </a:fillRef>
          <a:effectRef idx="0">
            <a:srgbClr val="FFFFFF"/>
          </a:effectRef>
          <a:fontRef idx="minor">
            <a:schemeClr val="dk1"/>
          </a:fontRef>
        </p:style>
        <p:txBody>
          <a:bodyPr rtlCol="0" anchor="ctr"/>
          <a:lstStyle/>
          <a:p>
            <a:pPr algn="ctr"/>
            <a:endParaRPr lang="zh-CN" altLang="en-US">
              <a:solidFill>
                <a:schemeClr val="tx1"/>
              </a:solidFill>
              <a:cs typeface="+mn-ea"/>
              <a:sym typeface="+mn-lt"/>
            </a:endParaRPr>
          </a:p>
        </p:txBody>
      </p:sp>
      <p:sp>
        <p:nvSpPr>
          <p:cNvPr id="24" name="流程图: 摘录 23"/>
          <p:cNvSpPr/>
          <p:nvPr>
            <p:custDataLst>
              <p:tags r:id="rId27"/>
            </p:custDataLst>
          </p:nvPr>
        </p:nvSpPr>
        <p:spPr>
          <a:xfrm rot="5400000">
            <a:off x="46990" y="92075"/>
            <a:ext cx="414020" cy="377825"/>
          </a:xfrm>
          <a:prstGeom prst="flowChartExtract">
            <a:avLst/>
          </a:prstGeom>
          <a:gradFill>
            <a:gsLst>
              <a:gs pos="0">
                <a:srgbClr val="CFF9AE"/>
              </a:gs>
              <a:gs pos="90000">
                <a:srgbClr val="49E7CE"/>
              </a:gs>
            </a:gsLst>
            <a:path path="circle">
              <a:fillToRect l="100000" t="100000"/>
            </a:path>
            <a:tileRect r="-100000" b="-100000"/>
          </a:gra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流程图: 摘录 24"/>
          <p:cNvSpPr/>
          <p:nvPr>
            <p:custDataLst>
              <p:tags r:id="rId28"/>
            </p:custDataLst>
          </p:nvPr>
        </p:nvSpPr>
        <p:spPr>
          <a:xfrm rot="5400000">
            <a:off x="248920" y="92075"/>
            <a:ext cx="414020" cy="377825"/>
          </a:xfrm>
          <a:prstGeom prst="flowChartExtract">
            <a:avLst/>
          </a:prstGeom>
          <a:gradFill>
            <a:gsLst>
              <a:gs pos="0">
                <a:srgbClr val="CFF9AE"/>
              </a:gs>
              <a:gs pos="90000">
                <a:srgbClr val="49E7CE"/>
              </a:gs>
            </a:gsLst>
            <a:path path="circle">
              <a:fillToRect l="100000" t="100000"/>
            </a:path>
            <a:tileRect r="-100000" b="-100000"/>
          </a:gra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标题 15"/>
          <p:cNvSpPr txBox="1">
            <a:spLocks noGrp="1"/>
          </p:cNvSpPr>
          <p:nvPr>
            <p:ph type="title" idx="4294967295"/>
            <p:custDataLst>
              <p:tags r:id="rId29"/>
            </p:custDataLst>
          </p:nvPr>
        </p:nvSpPr>
        <p:spPr>
          <a:xfrm>
            <a:off x="645160" y="15240"/>
            <a:ext cx="4354195" cy="528955"/>
          </a:xfrm>
          <a:prstGeom prst="rect">
            <a:avLst/>
          </a:prstGeom>
          <a:noFill/>
          <a:ln>
            <a:noFill/>
            <a:prstDash val="sysDash"/>
          </a:ln>
        </p:spPr>
        <p:txBody>
          <a:bodyPr vert="horz" wrap="square" lIns="91440" tIns="45720" rIns="91440" bIns="45720" rtlCol="0" anchor="ctr">
            <a:noAutofit/>
          </a:bodyPr>
          <a:lstStyle>
            <a:defPPr>
              <a:defRPr lang="zh-CN"/>
            </a:defPPr>
            <a:lvl1pPr marL="0" marR="0" algn="ctr" defTabSz="914400" rtl="0" eaLnBrk="1" fontAlgn="auto" latinLnBrk="0" hangingPunct="1">
              <a:lnSpc>
                <a:spcPct val="100000"/>
              </a:lnSpc>
              <a:buClrTx/>
              <a:buSzTx/>
              <a:buFontTx/>
              <a:buNone/>
              <a:defRPr kumimoji="0" lang="zh-CN" altLang="en-US" sz="2700" b="0" i="0" u="none" strike="noStrike" kern="1200" cap="none" spc="300" normalizeH="0" baseline="0" noProof="1" dirty="0">
                <a:ln>
                  <a:noFill/>
                  <a:prstDash val="sysDot"/>
                </a:ln>
                <a:solidFill>
                  <a:schemeClr val="accent1"/>
                </a:solidFill>
                <a:latin typeface="+mj-lt"/>
                <a:ea typeface="+mj-lt"/>
                <a:cs typeface="MiSans" panose="00000500000000000000" pitchFamily="2" charset="-122"/>
              </a:defRPr>
            </a:lvl1pPr>
          </a:lstStyle>
          <a:p>
            <a:pPr lvl="0" algn="ctr"/>
            <a:r>
              <a:rPr sz="2400">
                <a:solidFill>
                  <a:schemeClr val="tx1"/>
                </a:solidFill>
                <a:latin typeface="+mn-lt"/>
                <a:ea typeface="+mn-ea"/>
                <a:cs typeface="+mn-ea"/>
                <a:sym typeface="+mn-lt"/>
              </a:rPr>
              <a:t>关于圆周率你有什么了解呢？</a:t>
            </a:r>
            <a:endParaRPr sz="2400">
              <a:solidFill>
                <a:schemeClr val="tx1"/>
              </a:solidFill>
              <a:latin typeface="+mn-lt"/>
              <a:ea typeface="+mn-ea"/>
              <a:cs typeface="+mn-ea"/>
              <a:sym typeface="+mn-lt"/>
            </a:endParaRPr>
          </a:p>
        </p:txBody>
      </p:sp>
    </p:spTree>
    <p:custDataLst>
      <p:tags r:id="rId30"/>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4" grpId="0"/>
      <p:bldP spid="20" grpId="0"/>
      <p:bldP spid="21" grpId="0"/>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idx="4294967295"/>
            <p:custDataLst>
              <p:tags r:id="rId1"/>
            </p:custDataLst>
          </p:nvPr>
        </p:nvSpPr>
        <p:spPr>
          <a:xfrm>
            <a:off x="4095115" y="1998980"/>
            <a:ext cx="4455160" cy="1063625"/>
          </a:xfrm>
          <a:prstGeom prst="rect">
            <a:avLst/>
          </a:prstGeom>
        </p:spPr>
        <p:txBody>
          <a:bodyPr/>
          <a:lstStyle/>
          <a:p>
            <a:pPr marL="0" indent="0" algn="l">
              <a:lnSpc>
                <a:spcPct val="110000"/>
              </a:lnSpc>
              <a:spcBef>
                <a:spcPts val="0"/>
              </a:spcBef>
              <a:spcAft>
                <a:spcPts val="0"/>
              </a:spcAft>
              <a:buSzPct val="100000"/>
            </a:pPr>
            <a:r>
              <a:rPr altLang="en-US" sz="3300">
                <a:latin typeface="+mn-lt"/>
                <a:ea typeface="+mn-ea"/>
                <a:cs typeface="+mn-ea"/>
                <a:sym typeface="+mn-lt"/>
              </a:rPr>
              <a:t>估计圆周率π的范围</a:t>
            </a:r>
            <a:endParaRPr altLang="en-US" sz="3300">
              <a:latin typeface="+mn-lt"/>
              <a:ea typeface="+mn-ea"/>
              <a:cs typeface="+mn-ea"/>
              <a:sym typeface="+mn-lt"/>
            </a:endParaRPr>
          </a:p>
        </p:txBody>
      </p:sp>
      <p:pic>
        <p:nvPicPr>
          <p:cNvPr id="18" name="图片 17" descr="图片包含 文本&#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8628" y="1056667"/>
            <a:ext cx="3191334" cy="3185424"/>
          </a:xfrm>
          <a:prstGeom prst="rect">
            <a:avLst/>
          </a:prstGeom>
        </p:spPr>
      </p:pic>
    </p:spTree>
    <p:custDataLst>
      <p:tags r:id="rId3"/>
    </p:custData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2"/>
          <p:cNvSpPr txBox="1"/>
          <p:nvPr>
            <p:custDataLst>
              <p:tags r:id="rId1"/>
            </p:custDataLst>
          </p:nvPr>
        </p:nvSpPr>
        <p:spPr>
          <a:xfrm>
            <a:off x="372584" y="731338"/>
            <a:ext cx="6661451" cy="607695"/>
          </a:xfrm>
          <a:prstGeom prst="rect">
            <a:avLst/>
          </a:prstGeom>
          <a:noFill/>
          <a:ln w="9525">
            <a:noFill/>
          </a:ln>
        </p:spPr>
        <p:txBody>
          <a:bodyPr wrap="square" anchor="t" anchorCtr="0">
            <a:normAutofit/>
          </a:bodyPr>
          <a:lstStyle/>
          <a:p>
            <a:pPr>
              <a:lnSpc>
                <a:spcPct val="120000"/>
              </a:lnSpc>
              <a:spcBef>
                <a:spcPct val="0"/>
              </a:spcBef>
              <a:spcAft>
                <a:spcPct val="0"/>
              </a:spcAft>
              <a:buNone/>
            </a:pPr>
            <a:r>
              <a:rPr lang="zh-CN" altLang="en-US" sz="2400" dirty="0">
                <a:solidFill>
                  <a:schemeClr val="tx1"/>
                </a:solidFill>
                <a:cs typeface="+mn-ea"/>
                <a:sym typeface="+mn-lt"/>
              </a:rPr>
              <a:t>  回忆小学里是如何用测量的方法估计圆周率的？</a:t>
            </a:r>
            <a:endParaRPr lang="zh-CN" altLang="en-US" sz="2400" dirty="0">
              <a:solidFill>
                <a:schemeClr val="tx1"/>
              </a:solidFill>
              <a:cs typeface="+mn-ea"/>
              <a:sym typeface="+mn-lt"/>
            </a:endParaRPr>
          </a:p>
        </p:txBody>
      </p:sp>
      <p:grpSp>
        <p:nvGrpSpPr>
          <p:cNvPr id="22" name="Group 4"/>
          <p:cNvGrpSpPr/>
          <p:nvPr/>
        </p:nvGrpSpPr>
        <p:grpSpPr>
          <a:xfrm>
            <a:off x="2629471" y="3359105"/>
            <a:ext cx="4521194" cy="1758748"/>
            <a:chOff x="1438" y="1512"/>
            <a:chExt cx="6086" cy="1517"/>
          </a:xfrm>
        </p:grpSpPr>
        <p:grpSp>
          <p:nvGrpSpPr>
            <p:cNvPr id="23" name="Group 5"/>
            <p:cNvGrpSpPr/>
            <p:nvPr/>
          </p:nvGrpSpPr>
          <p:grpSpPr>
            <a:xfrm>
              <a:off x="1509" y="1512"/>
              <a:ext cx="6015" cy="1517"/>
              <a:chOff x="1419" y="1376"/>
              <a:chExt cx="6015" cy="1517"/>
            </a:xfrm>
          </p:grpSpPr>
          <p:graphicFrame>
            <p:nvGraphicFramePr>
              <p:cNvPr id="38" name="Object 6"/>
              <p:cNvGraphicFramePr>
                <a:graphicFrameLocks noChangeAspect="1"/>
              </p:cNvGraphicFramePr>
              <p:nvPr/>
            </p:nvGraphicFramePr>
            <p:xfrm>
              <a:off x="1419" y="1376"/>
              <a:ext cx="6015" cy="825"/>
            </p:xfrm>
            <a:graphic>
              <a:graphicData uri="http://schemas.openxmlformats.org/presentationml/2006/ole">
                <mc:AlternateContent xmlns:mc="http://schemas.openxmlformats.org/markup-compatibility/2006">
                  <mc:Choice xmlns:v="urn:schemas-microsoft-com:vml" Requires="v">
                    <p:oleObj spid="_x0000_s2" name="" r:id="rId2" imgW="8774430" imgH="1459865" progId="Photoshop.Image.9">
                      <p:embed/>
                    </p:oleObj>
                  </mc:Choice>
                  <mc:Fallback>
                    <p:oleObj name="" r:id="rId2" imgW="8774430" imgH="1459865" progId="Photoshop.Image.9">
                      <p:embed/>
                      <p:pic>
                        <p:nvPicPr>
                          <p:cNvPr id="0" name="Object 6"/>
                          <p:cNvPicPr/>
                          <p:nvPr/>
                        </p:nvPicPr>
                        <p:blipFill>
                          <a:blip r:embed="rId3">
                            <a:clrChange>
                              <a:clrFrom>
                                <a:srgbClr val="FFFFFF"/>
                              </a:clrFrom>
                              <a:clrTo>
                                <a:srgbClr val="FFFFFF">
                                  <a:alpha val="0"/>
                                </a:srgbClr>
                              </a:clrTo>
                            </a:clrChange>
                          </a:blip>
                          <a:stretch>
                            <a:fillRect/>
                          </a:stretch>
                        </p:blipFill>
                        <p:spPr>
                          <a:xfrm>
                            <a:off x="1419" y="1376"/>
                            <a:ext cx="6015" cy="825"/>
                          </a:xfrm>
                          <a:prstGeom prst="rect">
                            <a:avLst/>
                          </a:prstGeom>
                          <a:noFill/>
                          <a:ln w="38100">
                            <a:noFill/>
                            <a:miter/>
                          </a:ln>
                          <a:effectLst>
                            <a:outerShdw dist="107763" dir="8100000" algn="ctr" rotWithShape="0">
                              <a:srgbClr val="F0F0F0">
                                <a:alpha val="50000"/>
                              </a:srgbClr>
                            </a:outerShdw>
                          </a:effectLst>
                        </p:spPr>
                      </p:pic>
                    </p:oleObj>
                  </mc:Fallback>
                </mc:AlternateContent>
              </a:graphicData>
            </a:graphic>
          </p:graphicFrame>
          <p:sp>
            <p:nvSpPr>
              <p:cNvPr id="39" name="Rectangle 7"/>
              <p:cNvSpPr/>
              <p:nvPr>
                <p:custDataLst>
                  <p:tags r:id="rId4"/>
                </p:custDataLst>
              </p:nvPr>
            </p:nvSpPr>
            <p:spPr>
              <a:xfrm>
                <a:off x="5421" y="2697"/>
                <a:ext cx="184" cy="196"/>
              </a:xfrm>
              <a:prstGeom prst="rect">
                <a:avLst/>
              </a:prstGeom>
              <a:noFill/>
              <a:ln w="9525">
                <a:noFill/>
              </a:ln>
            </p:spPr>
            <p:txBody>
              <a:bodyPr wrap="none" lIns="67500" tIns="35100" rIns="67500" bIns="35100" anchor="ctr">
                <a:spAutoFit/>
              </a:bodyPr>
              <a:lstStyle/>
              <a:p>
                <a:endParaRPr lang="zh-CN" altLang="en-US" sz="1015">
                  <a:solidFill>
                    <a:schemeClr val="tx1"/>
                  </a:solidFill>
                  <a:cs typeface="+mn-ea"/>
                  <a:sym typeface="+mn-lt"/>
                </a:endParaRPr>
              </a:p>
            </p:txBody>
          </p:sp>
        </p:grpSp>
        <p:sp>
          <p:nvSpPr>
            <p:cNvPr id="24" name="Text Box 8"/>
            <p:cNvSpPr txBox="1"/>
            <p:nvPr>
              <p:custDataLst>
                <p:tags r:id="rId5"/>
              </p:custDataLst>
            </p:nvPr>
          </p:nvSpPr>
          <p:spPr>
            <a:xfrm>
              <a:off x="1438" y="1764"/>
              <a:ext cx="339" cy="300"/>
            </a:xfrm>
            <a:prstGeom prst="rect">
              <a:avLst/>
            </a:prstGeom>
            <a:noFill/>
            <a:ln w="9525">
              <a:noFill/>
            </a:ln>
          </p:spPr>
          <p:txBody>
            <a:bodyPr wrap="none" lIns="67500" tIns="35100" rIns="67500" bIns="35100">
              <a:spAutoFit/>
            </a:bodyPr>
            <a:lstStyle/>
            <a:p>
              <a:r>
                <a:rPr lang="en-US" altLang="zh-CN" sz="1800">
                  <a:solidFill>
                    <a:schemeClr val="tx1"/>
                  </a:solidFill>
                  <a:cs typeface="+mn-ea"/>
                  <a:sym typeface="+mn-lt"/>
                </a:rPr>
                <a:t>0</a:t>
              </a:r>
              <a:endParaRPr lang="en-US" altLang="zh-CN" sz="1800">
                <a:solidFill>
                  <a:schemeClr val="tx1"/>
                </a:solidFill>
                <a:cs typeface="+mn-ea"/>
                <a:sym typeface="+mn-lt"/>
              </a:endParaRPr>
            </a:p>
          </p:txBody>
        </p:sp>
        <p:sp>
          <p:nvSpPr>
            <p:cNvPr id="25" name="Text Box 9"/>
            <p:cNvSpPr txBox="1"/>
            <p:nvPr>
              <p:custDataLst>
                <p:tags r:id="rId6"/>
              </p:custDataLst>
            </p:nvPr>
          </p:nvSpPr>
          <p:spPr>
            <a:xfrm>
              <a:off x="1964"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10</a:t>
              </a:r>
              <a:endParaRPr lang="en-US" altLang="zh-CN" sz="1800">
                <a:solidFill>
                  <a:schemeClr val="tx1"/>
                </a:solidFill>
                <a:cs typeface="+mn-ea"/>
                <a:sym typeface="+mn-lt"/>
              </a:endParaRPr>
            </a:p>
          </p:txBody>
        </p:sp>
        <p:sp>
          <p:nvSpPr>
            <p:cNvPr id="30" name="Text Box 10"/>
            <p:cNvSpPr txBox="1"/>
            <p:nvPr>
              <p:custDataLst>
                <p:tags r:id="rId7"/>
              </p:custDataLst>
            </p:nvPr>
          </p:nvSpPr>
          <p:spPr>
            <a:xfrm>
              <a:off x="2639"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20</a:t>
              </a:r>
              <a:endParaRPr lang="en-US" altLang="zh-CN" sz="1800">
                <a:solidFill>
                  <a:schemeClr val="tx1"/>
                </a:solidFill>
                <a:cs typeface="+mn-ea"/>
                <a:sym typeface="+mn-lt"/>
              </a:endParaRPr>
            </a:p>
          </p:txBody>
        </p:sp>
        <p:sp>
          <p:nvSpPr>
            <p:cNvPr id="31" name="Text Box 11"/>
            <p:cNvSpPr txBox="1"/>
            <p:nvPr>
              <p:custDataLst>
                <p:tags r:id="rId8"/>
              </p:custDataLst>
            </p:nvPr>
          </p:nvSpPr>
          <p:spPr>
            <a:xfrm>
              <a:off x="3299"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30</a:t>
              </a:r>
              <a:endParaRPr lang="en-US" altLang="zh-CN" sz="1800">
                <a:solidFill>
                  <a:schemeClr val="tx1"/>
                </a:solidFill>
                <a:cs typeface="+mn-ea"/>
                <a:sym typeface="+mn-lt"/>
              </a:endParaRPr>
            </a:p>
          </p:txBody>
        </p:sp>
        <p:sp>
          <p:nvSpPr>
            <p:cNvPr id="32" name="Text Box 12"/>
            <p:cNvSpPr txBox="1"/>
            <p:nvPr>
              <p:custDataLst>
                <p:tags r:id="rId9"/>
              </p:custDataLst>
            </p:nvPr>
          </p:nvSpPr>
          <p:spPr>
            <a:xfrm>
              <a:off x="3979" y="1770"/>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40</a:t>
              </a:r>
              <a:endParaRPr lang="en-US" altLang="zh-CN" sz="1800">
                <a:solidFill>
                  <a:schemeClr val="tx1"/>
                </a:solidFill>
                <a:cs typeface="+mn-ea"/>
                <a:sym typeface="+mn-lt"/>
              </a:endParaRPr>
            </a:p>
          </p:txBody>
        </p:sp>
        <p:sp>
          <p:nvSpPr>
            <p:cNvPr id="33" name="Text Box 13"/>
            <p:cNvSpPr txBox="1"/>
            <p:nvPr>
              <p:custDataLst>
                <p:tags r:id="rId10"/>
              </p:custDataLst>
            </p:nvPr>
          </p:nvSpPr>
          <p:spPr>
            <a:xfrm>
              <a:off x="5336" y="1775"/>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60</a:t>
              </a:r>
              <a:endParaRPr lang="en-US" altLang="zh-CN" sz="1800">
                <a:solidFill>
                  <a:schemeClr val="tx1"/>
                </a:solidFill>
                <a:cs typeface="+mn-ea"/>
                <a:sym typeface="+mn-lt"/>
              </a:endParaRPr>
            </a:p>
          </p:txBody>
        </p:sp>
        <p:sp>
          <p:nvSpPr>
            <p:cNvPr id="34" name="Text Box 14"/>
            <p:cNvSpPr txBox="1"/>
            <p:nvPr>
              <p:custDataLst>
                <p:tags r:id="rId11"/>
              </p:custDataLst>
            </p:nvPr>
          </p:nvSpPr>
          <p:spPr>
            <a:xfrm>
              <a:off x="5994"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70</a:t>
              </a:r>
              <a:endParaRPr lang="en-US" altLang="zh-CN" sz="1800">
                <a:solidFill>
                  <a:schemeClr val="tx1"/>
                </a:solidFill>
                <a:cs typeface="+mn-ea"/>
                <a:sym typeface="+mn-lt"/>
              </a:endParaRPr>
            </a:p>
          </p:txBody>
        </p:sp>
        <p:sp>
          <p:nvSpPr>
            <p:cNvPr id="35" name="Text Box 15"/>
            <p:cNvSpPr txBox="1"/>
            <p:nvPr>
              <p:custDataLst>
                <p:tags r:id="rId12"/>
              </p:custDataLst>
            </p:nvPr>
          </p:nvSpPr>
          <p:spPr>
            <a:xfrm>
              <a:off x="6688" y="1758"/>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80</a:t>
              </a:r>
              <a:endParaRPr lang="en-US" altLang="zh-CN" sz="1800">
                <a:solidFill>
                  <a:schemeClr val="tx1"/>
                </a:solidFill>
                <a:cs typeface="+mn-ea"/>
                <a:sym typeface="+mn-lt"/>
              </a:endParaRPr>
            </a:p>
          </p:txBody>
        </p:sp>
        <p:sp>
          <p:nvSpPr>
            <p:cNvPr id="36" name="Text Box 16"/>
            <p:cNvSpPr txBox="1"/>
            <p:nvPr>
              <p:custDataLst>
                <p:tags r:id="rId13"/>
              </p:custDataLst>
            </p:nvPr>
          </p:nvSpPr>
          <p:spPr>
            <a:xfrm>
              <a:off x="4642"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50</a:t>
              </a:r>
              <a:endParaRPr lang="en-US" altLang="zh-CN" sz="1800">
                <a:solidFill>
                  <a:schemeClr val="tx1"/>
                </a:solidFill>
                <a:cs typeface="+mn-ea"/>
                <a:sym typeface="+mn-lt"/>
              </a:endParaRPr>
            </a:p>
          </p:txBody>
        </p:sp>
        <p:sp>
          <p:nvSpPr>
            <p:cNvPr id="37" name="Text Box 9"/>
            <p:cNvSpPr txBox="1"/>
            <p:nvPr>
              <p:custDataLst>
                <p:tags r:id="rId14"/>
              </p:custDataLst>
            </p:nvPr>
          </p:nvSpPr>
          <p:spPr>
            <a:xfrm>
              <a:off x="1612" y="1820"/>
              <a:ext cx="616" cy="219"/>
            </a:xfrm>
            <a:prstGeom prst="rect">
              <a:avLst/>
            </a:prstGeom>
            <a:noFill/>
            <a:ln w="9525">
              <a:noFill/>
            </a:ln>
          </p:spPr>
          <p:txBody>
            <a:bodyPr wrap="square" lIns="67500" tIns="35100" rIns="67500" bIns="35100">
              <a:normAutofit/>
            </a:bodyPr>
            <a:lstStyle/>
            <a:p>
              <a:r>
                <a:rPr lang="en-US" altLang="zh-CN" sz="1200">
                  <a:solidFill>
                    <a:schemeClr val="tx1"/>
                  </a:solidFill>
                  <a:cs typeface="+mn-ea"/>
                  <a:sym typeface="+mn-lt"/>
                </a:rPr>
                <a:t>cm</a:t>
              </a:r>
              <a:endParaRPr lang="en-US" altLang="zh-CN" sz="1200">
                <a:solidFill>
                  <a:schemeClr val="tx1"/>
                </a:solidFill>
                <a:cs typeface="+mn-ea"/>
                <a:sym typeface="+mn-lt"/>
              </a:endParaRPr>
            </a:p>
          </p:txBody>
        </p:sp>
      </p:grpSp>
      <p:sp>
        <p:nvSpPr>
          <p:cNvPr id="40" name="椭圆 39"/>
          <p:cNvSpPr/>
          <p:nvPr>
            <p:custDataLst>
              <p:tags r:id="rId15"/>
            </p:custDataLst>
          </p:nvPr>
        </p:nvSpPr>
        <p:spPr>
          <a:xfrm>
            <a:off x="2065853" y="2084904"/>
            <a:ext cx="1255014" cy="1261872"/>
          </a:xfrm>
          <a:prstGeom prst="ellipse">
            <a:avLst/>
          </a:prstGeom>
          <a:noFill/>
          <a:ln w="28575">
            <a:solidFill>
              <a:schemeClr val="accent3">
                <a:lumMod val="75000"/>
              </a:schemeClr>
            </a:solidFill>
          </a:ln>
        </p:spPr>
        <p:style>
          <a:lnRef idx="2">
            <a:srgbClr val="21303F">
              <a:shade val="15000"/>
            </a:srgbClr>
          </a:lnRef>
          <a:fillRef idx="1">
            <a:srgbClr val="21303F"/>
          </a:fillRef>
          <a:effectRef idx="0">
            <a:srgbClr val="21303F"/>
          </a:effectRef>
          <a:fontRef idx="minor">
            <a:srgbClr val="FFFFFF"/>
          </a:fontRef>
        </p:style>
        <p:txBody>
          <a:bodyPr rtlCol="0" anchor="ctr"/>
          <a:lstStyle/>
          <a:p>
            <a:pPr algn="ctr"/>
            <a:endParaRPr lang="zh-CN" altLang="en-US" sz="1015">
              <a:solidFill>
                <a:schemeClr val="tx1"/>
              </a:solidFill>
              <a:cs typeface="+mn-ea"/>
              <a:sym typeface="+mn-lt"/>
            </a:endParaRPr>
          </a:p>
        </p:txBody>
      </p:sp>
      <p:sp>
        <p:nvSpPr>
          <p:cNvPr id="41" name="任意多边形: 形状 22"/>
          <p:cNvSpPr/>
          <p:nvPr>
            <p:custDataLst>
              <p:tags r:id="rId16"/>
            </p:custDataLst>
          </p:nvPr>
        </p:nvSpPr>
        <p:spPr>
          <a:xfrm>
            <a:off x="2014769" y="2039044"/>
            <a:ext cx="1353591" cy="1353591"/>
          </a:xfrm>
          <a:custGeom>
            <a:avLst/>
            <a:gdLst>
              <a:gd name="connsiteX0" fmla="*/ 902394 w 1804788"/>
              <a:gd name="connsiteY0" fmla="*/ 0 h 1804788"/>
              <a:gd name="connsiteX1" fmla="*/ 1804788 w 1804788"/>
              <a:gd name="connsiteY1" fmla="*/ 902394 h 1804788"/>
              <a:gd name="connsiteX2" fmla="*/ 902394 w 1804788"/>
              <a:gd name="connsiteY2" fmla="*/ 1804788 h 1804788"/>
              <a:gd name="connsiteX3" fmla="*/ 0 w 1804788"/>
              <a:gd name="connsiteY3" fmla="*/ 902394 h 1804788"/>
              <a:gd name="connsiteX4" fmla="*/ 902394 w 1804788"/>
              <a:gd name="connsiteY4" fmla="*/ 0 h 1804788"/>
              <a:gd name="connsiteX5" fmla="*/ 902394 w 1804788"/>
              <a:gd name="connsiteY5" fmla="*/ 61146 h 1804788"/>
              <a:gd name="connsiteX6" fmla="*/ 65718 w 1804788"/>
              <a:gd name="connsiteY6" fmla="*/ 902394 h 1804788"/>
              <a:gd name="connsiteX7" fmla="*/ 902394 w 1804788"/>
              <a:gd name="connsiteY7" fmla="*/ 1743642 h 1804788"/>
              <a:gd name="connsiteX8" fmla="*/ 1739070 w 1804788"/>
              <a:gd name="connsiteY8" fmla="*/ 902394 h 1804788"/>
              <a:gd name="connsiteX9" fmla="*/ 902394 w 1804788"/>
              <a:gd name="connsiteY9" fmla="*/ 61146 h 180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4787" h="1804787">
                <a:moveTo>
                  <a:pt x="902394" y="0"/>
                </a:moveTo>
                <a:cubicBezTo>
                  <a:pt x="1400772" y="0"/>
                  <a:pt x="1804788" y="404016"/>
                  <a:pt x="1804788" y="902394"/>
                </a:cubicBezTo>
                <a:cubicBezTo>
                  <a:pt x="1804788" y="1400772"/>
                  <a:pt x="1400772" y="1804788"/>
                  <a:pt x="902394" y="1804788"/>
                </a:cubicBezTo>
                <a:cubicBezTo>
                  <a:pt x="404016" y="1804788"/>
                  <a:pt x="0" y="1400772"/>
                  <a:pt x="0" y="902394"/>
                </a:cubicBezTo>
                <a:cubicBezTo>
                  <a:pt x="0" y="404016"/>
                  <a:pt x="404016" y="0"/>
                  <a:pt x="902394" y="0"/>
                </a:cubicBezTo>
                <a:close/>
                <a:moveTo>
                  <a:pt x="902394" y="61146"/>
                </a:moveTo>
                <a:cubicBezTo>
                  <a:pt x="440311" y="61146"/>
                  <a:pt x="65718" y="437786"/>
                  <a:pt x="65718" y="902394"/>
                </a:cubicBezTo>
                <a:cubicBezTo>
                  <a:pt x="65718" y="1367002"/>
                  <a:pt x="440311" y="1743642"/>
                  <a:pt x="902394" y="1743642"/>
                </a:cubicBezTo>
                <a:cubicBezTo>
                  <a:pt x="1364477" y="1743642"/>
                  <a:pt x="1739070" y="1367002"/>
                  <a:pt x="1739070" y="902394"/>
                </a:cubicBezTo>
                <a:cubicBezTo>
                  <a:pt x="1739070" y="437786"/>
                  <a:pt x="1364477" y="61146"/>
                  <a:pt x="902394" y="61146"/>
                </a:cubicBezTo>
                <a:close/>
              </a:path>
            </a:pathLst>
          </a:custGeom>
          <a:blipFill>
            <a:blip r:embed="rId17"/>
            <a:tile tx="0" ty="0" sx="100000" sy="100000" flip="none" algn="tl"/>
          </a:blipFill>
          <a:ln w="76200">
            <a:noFill/>
          </a:ln>
        </p:spPr>
        <p:style>
          <a:lnRef idx="2">
            <a:srgbClr val="21303F">
              <a:shade val="15000"/>
            </a:srgbClr>
          </a:lnRef>
          <a:fillRef idx="1">
            <a:srgbClr val="21303F"/>
          </a:fillRef>
          <a:effectRef idx="0">
            <a:srgbClr val="21303F"/>
          </a:effectRef>
          <a:fontRef idx="minor">
            <a:srgbClr val="FFFFFF"/>
          </a:fontRef>
        </p:style>
        <p:txBody>
          <a:bodyPr wrap="square" rtlCol="0" anchor="ctr">
            <a:noAutofit/>
          </a:bodyPr>
          <a:lstStyle/>
          <a:p>
            <a:pPr algn="ctr"/>
            <a:endParaRPr lang="zh-CN" altLang="en-US" sz="1015">
              <a:solidFill>
                <a:schemeClr val="tx1"/>
              </a:solidFill>
              <a:cs typeface="+mn-ea"/>
              <a:sym typeface="+mn-lt"/>
            </a:endParaRPr>
          </a:p>
        </p:txBody>
      </p:sp>
      <p:pic>
        <p:nvPicPr>
          <p:cNvPr id="42" name="Picture 2"/>
          <p:cNvPicPr>
            <a:picLocks noChangeAspect="1" noChangeArrowheads="1"/>
          </p:cNvPicPr>
          <p:nvPr>
            <p:custDataLst>
              <p:tags r:id="rId18"/>
            </p:custDataLst>
          </p:nvPr>
        </p:nvPicPr>
        <p:blipFill>
          <a:blip r:embed="rId19"/>
          <a:stretch>
            <a:fillRect/>
          </a:stretch>
        </p:blipFill>
        <p:spPr bwMode="auto">
          <a:xfrm flipV="1">
            <a:off x="2301126" y="3246052"/>
            <a:ext cx="537210" cy="537210"/>
          </a:xfrm>
          <a:prstGeom prst="rect">
            <a:avLst/>
          </a:prstGeom>
          <a:noFill/>
          <a:extLst>
            <a:ext uri="{909E8E84-426E-40DD-AFC4-6F175D3DCCD1}">
              <a14:hiddenFill xmlns:a14="http://schemas.microsoft.com/office/drawing/2010/main">
                <a:solidFill>
                  <a:srgbClr val="FFFFFF"/>
                </a:solidFill>
              </a14:hiddenFill>
            </a:ext>
          </a:extLst>
        </p:spPr>
      </p:pic>
      <p:sp>
        <p:nvSpPr>
          <p:cNvPr id="43" name="矩形 42"/>
          <p:cNvSpPr/>
          <p:nvPr>
            <p:custDataLst>
              <p:tags r:id="rId20"/>
            </p:custDataLst>
          </p:nvPr>
        </p:nvSpPr>
        <p:spPr>
          <a:xfrm>
            <a:off x="2691564" y="3341586"/>
            <a:ext cx="3160150" cy="51050"/>
          </a:xfrm>
          <a:prstGeom prst="rect">
            <a:avLst/>
          </a:prstGeom>
          <a:blipFill>
            <a:blip r:embed="rId17"/>
            <a:tile tx="0" ty="0" sx="100000" sy="100000" flip="none" algn="tl"/>
          </a:blipFill>
          <a:ln>
            <a:solidFill>
              <a:schemeClr val="accent3">
                <a:shade val="15000"/>
              </a:schemeClr>
            </a:solidFill>
          </a:ln>
        </p:spPr>
        <p:style>
          <a:lnRef idx="2">
            <a:srgbClr val="21303F">
              <a:shade val="15000"/>
            </a:srgbClr>
          </a:lnRef>
          <a:fillRef idx="1">
            <a:srgbClr val="21303F"/>
          </a:fillRef>
          <a:effectRef idx="0">
            <a:srgbClr val="21303F"/>
          </a:effectRef>
          <a:fontRef idx="minor">
            <a:srgbClr val="FFFFFF"/>
          </a:fontRef>
        </p:style>
        <p:txBody>
          <a:bodyPr rtlCol="0" anchor="ctr"/>
          <a:lstStyle/>
          <a:p>
            <a:pPr algn="ctr"/>
            <a:endParaRPr lang="zh-CN" altLang="en-US" sz="1015">
              <a:solidFill>
                <a:schemeClr val="bg1"/>
              </a:solidFill>
              <a:cs typeface="+mn-ea"/>
              <a:sym typeface="+mn-lt"/>
            </a:endParaRPr>
          </a:p>
        </p:txBody>
      </p:sp>
      <p:sp>
        <p:nvSpPr>
          <p:cNvPr id="45" name="文本框 44"/>
          <p:cNvSpPr txBox="1"/>
          <p:nvPr>
            <p:custDataLst>
              <p:tags r:id="rId21"/>
            </p:custDataLst>
          </p:nvPr>
        </p:nvSpPr>
        <p:spPr>
          <a:xfrm>
            <a:off x="2699511" y="2890317"/>
            <a:ext cx="576060" cy="247650"/>
          </a:xfrm>
          <a:prstGeom prst="rect">
            <a:avLst/>
          </a:prstGeom>
          <a:noFill/>
        </p:spPr>
        <p:txBody>
          <a:bodyPr wrap="square" rtlCol="0">
            <a:normAutofit fontScale="97500"/>
          </a:bodyPr>
          <a:lstStyle/>
          <a:p>
            <a:r>
              <a:rPr lang="en-US" altLang="zh-CN" sz="1015" b="1">
                <a:solidFill>
                  <a:schemeClr val="tx1"/>
                </a:solidFill>
                <a:cs typeface="+mn-ea"/>
                <a:sym typeface="+mn-lt"/>
              </a:rPr>
              <a:t>10cm</a:t>
            </a:r>
            <a:endParaRPr lang="en-US" altLang="zh-CN" sz="1015" b="1">
              <a:solidFill>
                <a:schemeClr val="tx1"/>
              </a:solidFill>
              <a:cs typeface="+mn-ea"/>
              <a:sym typeface="+mn-lt"/>
            </a:endParaRPr>
          </a:p>
        </p:txBody>
      </p:sp>
      <p:cxnSp>
        <p:nvCxnSpPr>
          <p:cNvPr id="46" name="直接连接符 45"/>
          <p:cNvCxnSpPr>
            <a:stCxn id="47" idx="4"/>
            <a:endCxn id="43" idx="1"/>
          </p:cNvCxnSpPr>
          <p:nvPr>
            <p:custDataLst>
              <p:tags r:id="rId22"/>
            </p:custDataLst>
          </p:nvPr>
        </p:nvCxnSpPr>
        <p:spPr>
          <a:xfrm>
            <a:off x="2682476" y="2808350"/>
            <a:ext cx="9088" cy="558761"/>
          </a:xfrm>
          <a:prstGeom prst="line">
            <a:avLst/>
          </a:prstGeom>
          <a:ln w="19050">
            <a:solidFill>
              <a:schemeClr val="accent4"/>
            </a:solidFill>
          </a:ln>
        </p:spPr>
        <p:style>
          <a:lnRef idx="1">
            <a:srgbClr val="21303F"/>
          </a:lnRef>
          <a:fillRef idx="0">
            <a:srgbClr val="21303F"/>
          </a:fillRef>
          <a:effectRef idx="0">
            <a:srgbClr val="21303F"/>
          </a:effectRef>
          <a:fontRef idx="minor">
            <a:srgbClr val="000000"/>
          </a:fontRef>
        </p:style>
      </p:cxnSp>
      <p:sp>
        <p:nvSpPr>
          <p:cNvPr id="47" name="椭圆 46"/>
          <p:cNvSpPr/>
          <p:nvPr>
            <p:custDataLst>
              <p:tags r:id="rId23"/>
            </p:custDataLst>
          </p:nvPr>
        </p:nvSpPr>
        <p:spPr>
          <a:xfrm>
            <a:off x="2668976" y="2755735"/>
            <a:ext cx="27000" cy="52615"/>
          </a:xfrm>
          <a:prstGeom prst="ellipse">
            <a:avLst/>
          </a:prstGeom>
          <a:solidFill>
            <a:srgbClr val="000000"/>
          </a:solidFill>
          <a:ln>
            <a:solidFill>
              <a:srgbClr val="000000"/>
            </a:solidFill>
          </a:ln>
        </p:spPr>
        <p:style>
          <a:lnRef idx="2">
            <a:srgbClr val="21303F">
              <a:shade val="15000"/>
            </a:srgbClr>
          </a:lnRef>
          <a:fillRef idx="1">
            <a:srgbClr val="21303F"/>
          </a:fillRef>
          <a:effectRef idx="0">
            <a:srgbClr val="21303F"/>
          </a:effectRef>
          <a:fontRef idx="minor">
            <a:srgbClr val="FFFFFF"/>
          </a:fontRef>
        </p:style>
        <p:txBody>
          <a:bodyPr rtlCol="0" anchor="ctr"/>
          <a:lstStyle/>
          <a:p>
            <a:pPr algn="ctr"/>
            <a:endParaRPr lang="zh-CN" altLang="en-US" sz="1015">
              <a:solidFill>
                <a:schemeClr val="bg1"/>
              </a:solidFill>
              <a:cs typeface="+mn-ea"/>
              <a:sym typeface="+mn-lt"/>
            </a:endParaRPr>
          </a:p>
        </p:txBody>
      </p:sp>
      <p:sp>
        <p:nvSpPr>
          <p:cNvPr id="48" name="Text Box 4"/>
          <p:cNvSpPr txBox="1"/>
          <p:nvPr>
            <p:custDataLst>
              <p:tags r:id="rId24"/>
            </p:custDataLst>
          </p:nvPr>
        </p:nvSpPr>
        <p:spPr>
          <a:xfrm>
            <a:off x="516012" y="1330529"/>
            <a:ext cx="2700338" cy="521970"/>
          </a:xfrm>
          <a:prstGeom prst="rect">
            <a:avLst/>
          </a:prstGeom>
          <a:noFill/>
          <a:ln w="9525">
            <a:noFill/>
          </a:ln>
        </p:spPr>
        <p:txBody>
          <a:bodyPr wrap="square">
            <a:normAutofit fontScale="97500"/>
          </a:bodyPr>
          <a:lstStyle/>
          <a:p>
            <a:pPr marL="342900" indent="-342900" latinLnBrk="1"/>
            <a:r>
              <a:rPr lang="zh-CN" altLang="en-US" sz="2400" dirty="0">
                <a:solidFill>
                  <a:schemeClr val="tx1"/>
                </a:solidFill>
                <a:cs typeface="+mn-ea"/>
                <a:sym typeface="+mn-lt"/>
              </a:rPr>
              <a:t>方法一：</a:t>
            </a:r>
            <a:r>
              <a:rPr lang="zh-CN" altLang="en-US" sz="2400" b="1" dirty="0">
                <a:solidFill>
                  <a:schemeClr val="accent1">
                    <a:lumMod val="50000"/>
                  </a:schemeClr>
                </a:solidFill>
                <a:cs typeface="+mn-ea"/>
                <a:sym typeface="+mn-lt"/>
              </a:rPr>
              <a:t>绳绕法</a:t>
            </a:r>
            <a:endParaRPr lang="zh-CN" altLang="en-US" sz="2400" b="1" dirty="0">
              <a:solidFill>
                <a:schemeClr val="accent1">
                  <a:lumMod val="50000"/>
                </a:schemeClr>
              </a:solidFill>
              <a:cs typeface="+mn-ea"/>
              <a:sym typeface="+mn-lt"/>
            </a:endParaRPr>
          </a:p>
        </p:txBody>
      </p:sp>
      <p:sp>
        <p:nvSpPr>
          <p:cNvPr id="6" name="文本框 5"/>
          <p:cNvSpPr txBox="1"/>
          <p:nvPr/>
        </p:nvSpPr>
        <p:spPr>
          <a:xfrm>
            <a:off x="592455" y="60960"/>
            <a:ext cx="5062784"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的范围－实验估算</a:t>
            </a:r>
            <a:endParaRPr lang="zh-CN" altLang="en-US" sz="2400" b="1" spc="225" dirty="0">
              <a:solidFill>
                <a:schemeClr val="tx1"/>
              </a:solidFill>
              <a:cs typeface="+mn-ea"/>
              <a:sym typeface="+mn-lt"/>
            </a:endParaRPr>
          </a:p>
        </p:txBody>
      </p:sp>
    </p:spTree>
    <p:custDataLst>
      <p:tags r:id="rId25"/>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heel(1)">
                                      <p:cBhvr>
                                        <p:cTn id="28" dur="20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1" presetClass="exit" presetSubtype="0" fill="hold" nodeType="afterEffect">
                                  <p:stCondLst>
                                    <p:cond delay="1000"/>
                                  </p:stCondLst>
                                  <p:childTnLst>
                                    <p:set>
                                      <p:cBhvr>
                                        <p:cTn id="37" dur="1" fill="hold">
                                          <p:stCondLst>
                                            <p:cond delay="0"/>
                                          </p:stCondLst>
                                        </p:cTn>
                                        <p:tgtEl>
                                          <p:spTgt spid="42"/>
                                        </p:tgtEl>
                                        <p:attrNameLst>
                                          <p:attrName>style.visibility</p:attrName>
                                        </p:attrNameLst>
                                      </p:cBhvr>
                                      <p:to>
                                        <p:strVal val="hidden"/>
                                      </p:to>
                                    </p:set>
                                  </p:childTnLst>
                                </p:cTn>
                              </p:par>
                            </p:childTnLst>
                          </p:cTn>
                        </p:par>
                        <p:par>
                          <p:cTn id="38" fill="hold">
                            <p:stCondLst>
                              <p:cond delay="1500"/>
                            </p:stCondLst>
                            <p:childTnLst>
                              <p:par>
                                <p:cTn id="39" presetID="21" presetClass="exit" presetSubtype="1" fill="hold" grpId="1" nodeType="afterEffect">
                                  <p:stCondLst>
                                    <p:cond delay="0"/>
                                  </p:stCondLst>
                                  <p:childTnLst>
                                    <p:animEffect transition="out" filter="wheel(1)">
                                      <p:cBhvr>
                                        <p:cTn id="40" dur="2000"/>
                                        <p:tgtEl>
                                          <p:spTgt spid="41"/>
                                        </p:tgtEl>
                                      </p:cBhvr>
                                    </p:animEffect>
                                    <p:set>
                                      <p:cBhvr>
                                        <p:cTn id="41" dur="1" fill="hold">
                                          <p:stCondLst>
                                            <p:cond delay="1999"/>
                                          </p:stCondLst>
                                        </p:cTn>
                                        <p:tgtEl>
                                          <p:spTgt spid="41"/>
                                        </p:tgtEl>
                                        <p:attrNameLst>
                                          <p:attrName>style.visibility</p:attrName>
                                        </p:attrNameLst>
                                      </p:cBhvr>
                                      <p:to>
                                        <p:strVal val="hidden"/>
                                      </p:to>
                                    </p:set>
                                  </p:childTnLst>
                                </p:cTn>
                              </p:par>
                              <p:par>
                                <p:cTn id="42" presetID="22" presetClass="entr" presetSubtype="8"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1" grpId="1" bldLvl="0" animBg="1"/>
      <p:bldP spid="43" grpId="0" bldLvl="0" animBg="1"/>
      <p:bldP spid="45" grpId="0"/>
      <p:bldP spid="47" grpId="0" bldLvl="0" animBg="1"/>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2"/>
          <p:cNvSpPr txBox="1"/>
          <p:nvPr>
            <p:custDataLst>
              <p:tags r:id="rId1"/>
            </p:custDataLst>
          </p:nvPr>
        </p:nvSpPr>
        <p:spPr>
          <a:xfrm>
            <a:off x="375920" y="723265"/>
            <a:ext cx="8448675" cy="607695"/>
          </a:xfrm>
          <a:prstGeom prst="rect">
            <a:avLst/>
          </a:prstGeom>
          <a:noFill/>
          <a:ln w="9525">
            <a:noFill/>
          </a:ln>
        </p:spPr>
        <p:txBody>
          <a:bodyPr wrap="square" anchor="t" anchorCtr="0">
            <a:normAutofit/>
          </a:bodyPr>
          <a:lstStyle/>
          <a:p>
            <a:pPr lvl="0" algn="l">
              <a:lnSpc>
                <a:spcPct val="120000"/>
              </a:lnSpc>
              <a:buClrTx/>
              <a:buSzTx/>
              <a:buFontTx/>
            </a:pPr>
            <a:r>
              <a:rPr lang="zh-CN" altLang="en-US" sz="2400" dirty="0">
                <a:solidFill>
                  <a:schemeClr val="tx1"/>
                </a:solidFill>
                <a:cs typeface="+mn-ea"/>
                <a:sym typeface="+mn-lt"/>
              </a:rPr>
              <a:t>  回忆小学里是如何用测量的方法估计圆周率的？</a:t>
            </a:r>
            <a:endParaRPr lang="zh-CN" altLang="en-US" sz="2400" dirty="0">
              <a:solidFill>
                <a:schemeClr val="tx1"/>
              </a:solidFill>
              <a:cs typeface="+mn-ea"/>
              <a:sym typeface="+mn-lt"/>
            </a:endParaRPr>
          </a:p>
        </p:txBody>
      </p:sp>
      <p:grpSp>
        <p:nvGrpSpPr>
          <p:cNvPr id="4" name="组合 3"/>
          <p:cNvGrpSpPr/>
          <p:nvPr/>
        </p:nvGrpSpPr>
        <p:grpSpPr>
          <a:xfrm>
            <a:off x="1352190" y="2010611"/>
            <a:ext cx="1255014" cy="1261872"/>
            <a:chOff x="464593" y="2304335"/>
            <a:chExt cx="1673352" cy="1682496"/>
          </a:xfrm>
        </p:grpSpPr>
        <p:cxnSp>
          <p:nvCxnSpPr>
            <p:cNvPr id="5" name="直接连接符 4"/>
            <p:cNvCxnSpPr>
              <a:stCxn id="8" idx="4"/>
              <a:endCxn id="7" idx="4"/>
            </p:cNvCxnSpPr>
            <p:nvPr>
              <p:custDataLst>
                <p:tags r:id="rId2"/>
              </p:custDataLst>
            </p:nvPr>
          </p:nvCxnSpPr>
          <p:spPr>
            <a:xfrm flipH="1">
              <a:off x="1301269" y="3163583"/>
              <a:ext cx="0" cy="823248"/>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64593" y="2304335"/>
              <a:ext cx="1673352" cy="1682496"/>
              <a:chOff x="464593" y="2304335"/>
              <a:chExt cx="1673352" cy="1682496"/>
            </a:xfrm>
          </p:grpSpPr>
          <p:sp>
            <p:nvSpPr>
              <p:cNvPr id="7" name="椭圆 6"/>
              <p:cNvSpPr/>
              <p:nvPr>
                <p:custDataLst>
                  <p:tags r:id="rId3"/>
                </p:custDataLst>
              </p:nvPr>
            </p:nvSpPr>
            <p:spPr>
              <a:xfrm>
                <a:off x="464593" y="2304335"/>
                <a:ext cx="1673352" cy="1682496"/>
              </a:xfrm>
              <a:prstGeom prst="ellipse">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cs typeface="+mn-ea"/>
                  <a:sym typeface="+mn-lt"/>
                </a:endParaRPr>
              </a:p>
            </p:txBody>
          </p:sp>
          <p:sp>
            <p:nvSpPr>
              <p:cNvPr id="8" name="椭圆 7"/>
              <p:cNvSpPr/>
              <p:nvPr>
                <p:custDataLst>
                  <p:tags r:id="rId4"/>
                </p:custDataLst>
              </p:nvPr>
            </p:nvSpPr>
            <p:spPr>
              <a:xfrm>
                <a:off x="1283269" y="3127583"/>
                <a:ext cx="36000" cy="360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cs typeface="+mn-ea"/>
                  <a:sym typeface="+mn-lt"/>
                </a:endParaRPr>
              </a:p>
            </p:txBody>
          </p:sp>
        </p:grpSp>
      </p:grpSp>
      <p:grpSp>
        <p:nvGrpSpPr>
          <p:cNvPr id="9" name="Group 4"/>
          <p:cNvGrpSpPr/>
          <p:nvPr/>
        </p:nvGrpSpPr>
        <p:grpSpPr>
          <a:xfrm>
            <a:off x="1915382" y="3272483"/>
            <a:ext cx="4468449" cy="1717010"/>
            <a:chOff x="1438" y="1548"/>
            <a:chExt cx="6015" cy="1481"/>
          </a:xfrm>
        </p:grpSpPr>
        <p:grpSp>
          <p:nvGrpSpPr>
            <p:cNvPr id="10" name="Group 5"/>
            <p:cNvGrpSpPr/>
            <p:nvPr/>
          </p:nvGrpSpPr>
          <p:grpSpPr>
            <a:xfrm>
              <a:off x="1438" y="1548"/>
              <a:ext cx="6015" cy="1481"/>
              <a:chOff x="1348" y="1412"/>
              <a:chExt cx="6015" cy="1481"/>
            </a:xfrm>
          </p:grpSpPr>
          <p:graphicFrame>
            <p:nvGraphicFramePr>
              <p:cNvPr id="21" name="Object 6"/>
              <p:cNvGraphicFramePr>
                <a:graphicFrameLocks noChangeAspect="1"/>
              </p:cNvGraphicFramePr>
              <p:nvPr/>
            </p:nvGraphicFramePr>
            <p:xfrm>
              <a:off x="1348" y="1412"/>
              <a:ext cx="6015" cy="825"/>
            </p:xfrm>
            <a:graphic>
              <a:graphicData uri="http://schemas.openxmlformats.org/presentationml/2006/ole">
                <mc:AlternateContent xmlns:mc="http://schemas.openxmlformats.org/markup-compatibility/2006">
                  <mc:Choice xmlns:v="urn:schemas-microsoft-com:vml" Requires="v">
                    <p:oleObj spid="_x0000_s2" name="" r:id="rId5" imgW="8774430" imgH="1459865" progId="Photoshop.Image.9">
                      <p:embed/>
                    </p:oleObj>
                  </mc:Choice>
                  <mc:Fallback>
                    <p:oleObj name="" r:id="rId5" imgW="8774430" imgH="1459865" progId="Photoshop.Image.9">
                      <p:embed/>
                      <p:pic>
                        <p:nvPicPr>
                          <p:cNvPr id="0" name="Object 6"/>
                          <p:cNvPicPr/>
                          <p:nvPr/>
                        </p:nvPicPr>
                        <p:blipFill>
                          <a:blip r:embed="rId6">
                            <a:clrChange>
                              <a:clrFrom>
                                <a:srgbClr val="FFFFFF"/>
                              </a:clrFrom>
                              <a:clrTo>
                                <a:srgbClr val="FFFFFF">
                                  <a:alpha val="0"/>
                                </a:srgbClr>
                              </a:clrTo>
                            </a:clrChange>
                          </a:blip>
                          <a:stretch>
                            <a:fillRect/>
                          </a:stretch>
                        </p:blipFill>
                        <p:spPr>
                          <a:xfrm>
                            <a:off x="1348" y="1412"/>
                            <a:ext cx="6015" cy="825"/>
                          </a:xfrm>
                          <a:prstGeom prst="rect">
                            <a:avLst/>
                          </a:prstGeom>
                          <a:noFill/>
                          <a:ln w="38100">
                            <a:noFill/>
                            <a:miter/>
                          </a:ln>
                          <a:effectLst>
                            <a:outerShdw dist="107763" dir="8100000" algn="ctr" rotWithShape="0">
                              <a:schemeClr val="bg2">
                                <a:alpha val="50000"/>
                              </a:schemeClr>
                            </a:outerShdw>
                          </a:effectLst>
                        </p:spPr>
                      </p:pic>
                    </p:oleObj>
                  </mc:Fallback>
                </mc:AlternateContent>
              </a:graphicData>
            </a:graphic>
          </p:graphicFrame>
          <p:sp>
            <p:nvSpPr>
              <p:cNvPr id="44" name="Rectangle 7"/>
              <p:cNvSpPr/>
              <p:nvPr>
                <p:custDataLst>
                  <p:tags r:id="rId7"/>
                </p:custDataLst>
              </p:nvPr>
            </p:nvSpPr>
            <p:spPr>
              <a:xfrm>
                <a:off x="5421" y="2697"/>
                <a:ext cx="184" cy="196"/>
              </a:xfrm>
              <a:prstGeom prst="rect">
                <a:avLst/>
              </a:prstGeom>
              <a:noFill/>
              <a:ln w="9525">
                <a:noFill/>
              </a:ln>
            </p:spPr>
            <p:txBody>
              <a:bodyPr wrap="none" lIns="67500" tIns="35100" rIns="67500" bIns="35100" anchor="ctr">
                <a:spAutoFit/>
              </a:bodyPr>
              <a:lstStyle/>
              <a:p>
                <a:endParaRPr lang="zh-CN" altLang="en-US" sz="1015">
                  <a:solidFill>
                    <a:schemeClr val="tx1"/>
                  </a:solidFill>
                  <a:cs typeface="+mn-ea"/>
                  <a:sym typeface="+mn-lt"/>
                </a:endParaRPr>
              </a:p>
            </p:txBody>
          </p:sp>
        </p:grpSp>
        <p:sp>
          <p:nvSpPr>
            <p:cNvPr id="11" name="Text Box 8"/>
            <p:cNvSpPr txBox="1"/>
            <p:nvPr>
              <p:custDataLst>
                <p:tags r:id="rId8"/>
              </p:custDataLst>
            </p:nvPr>
          </p:nvSpPr>
          <p:spPr>
            <a:xfrm>
              <a:off x="1438" y="1764"/>
              <a:ext cx="339" cy="300"/>
            </a:xfrm>
            <a:prstGeom prst="rect">
              <a:avLst/>
            </a:prstGeom>
            <a:noFill/>
            <a:ln w="9525">
              <a:noFill/>
            </a:ln>
          </p:spPr>
          <p:txBody>
            <a:bodyPr wrap="none" lIns="67500" tIns="35100" rIns="67500" bIns="35100">
              <a:spAutoFit/>
            </a:bodyPr>
            <a:lstStyle/>
            <a:p>
              <a:r>
                <a:rPr lang="en-US" altLang="zh-CN" sz="1800">
                  <a:solidFill>
                    <a:schemeClr val="tx1"/>
                  </a:solidFill>
                  <a:cs typeface="+mn-ea"/>
                  <a:sym typeface="+mn-lt"/>
                </a:rPr>
                <a:t>0</a:t>
              </a:r>
              <a:endParaRPr lang="en-US" altLang="zh-CN" sz="1800">
                <a:solidFill>
                  <a:schemeClr val="tx1"/>
                </a:solidFill>
                <a:cs typeface="+mn-ea"/>
                <a:sym typeface="+mn-lt"/>
              </a:endParaRPr>
            </a:p>
          </p:txBody>
        </p:sp>
        <p:sp>
          <p:nvSpPr>
            <p:cNvPr id="12" name="Text Box 9"/>
            <p:cNvSpPr txBox="1"/>
            <p:nvPr>
              <p:custDataLst>
                <p:tags r:id="rId9"/>
              </p:custDataLst>
            </p:nvPr>
          </p:nvSpPr>
          <p:spPr>
            <a:xfrm>
              <a:off x="1964"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10</a:t>
              </a:r>
              <a:endParaRPr lang="en-US" altLang="zh-CN" sz="1800">
                <a:solidFill>
                  <a:schemeClr val="tx1"/>
                </a:solidFill>
                <a:cs typeface="+mn-ea"/>
                <a:sym typeface="+mn-lt"/>
              </a:endParaRPr>
            </a:p>
          </p:txBody>
        </p:sp>
        <p:sp>
          <p:nvSpPr>
            <p:cNvPr id="13" name="Text Box 10"/>
            <p:cNvSpPr txBox="1"/>
            <p:nvPr>
              <p:custDataLst>
                <p:tags r:id="rId10"/>
              </p:custDataLst>
            </p:nvPr>
          </p:nvSpPr>
          <p:spPr>
            <a:xfrm>
              <a:off x="2639"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20</a:t>
              </a:r>
              <a:endParaRPr lang="en-US" altLang="zh-CN" sz="1800">
                <a:solidFill>
                  <a:schemeClr val="tx1"/>
                </a:solidFill>
                <a:cs typeface="+mn-ea"/>
                <a:sym typeface="+mn-lt"/>
              </a:endParaRPr>
            </a:p>
          </p:txBody>
        </p:sp>
        <p:sp>
          <p:nvSpPr>
            <p:cNvPr id="14" name="Text Box 11"/>
            <p:cNvSpPr txBox="1"/>
            <p:nvPr>
              <p:custDataLst>
                <p:tags r:id="rId11"/>
              </p:custDataLst>
            </p:nvPr>
          </p:nvSpPr>
          <p:spPr>
            <a:xfrm>
              <a:off x="3299"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30</a:t>
              </a:r>
              <a:endParaRPr lang="en-US" altLang="zh-CN" sz="1800">
                <a:solidFill>
                  <a:schemeClr val="tx1"/>
                </a:solidFill>
                <a:cs typeface="+mn-ea"/>
                <a:sym typeface="+mn-lt"/>
              </a:endParaRPr>
            </a:p>
          </p:txBody>
        </p:sp>
        <p:sp>
          <p:nvSpPr>
            <p:cNvPr id="15" name="Text Box 12"/>
            <p:cNvSpPr txBox="1"/>
            <p:nvPr>
              <p:custDataLst>
                <p:tags r:id="rId12"/>
              </p:custDataLst>
            </p:nvPr>
          </p:nvSpPr>
          <p:spPr>
            <a:xfrm>
              <a:off x="3979" y="1770"/>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40</a:t>
              </a:r>
              <a:endParaRPr lang="en-US" altLang="zh-CN" sz="1800">
                <a:solidFill>
                  <a:schemeClr val="tx1"/>
                </a:solidFill>
                <a:cs typeface="+mn-ea"/>
                <a:sym typeface="+mn-lt"/>
              </a:endParaRPr>
            </a:p>
          </p:txBody>
        </p:sp>
        <p:sp>
          <p:nvSpPr>
            <p:cNvPr id="16" name="Text Box 13"/>
            <p:cNvSpPr txBox="1"/>
            <p:nvPr>
              <p:custDataLst>
                <p:tags r:id="rId13"/>
              </p:custDataLst>
            </p:nvPr>
          </p:nvSpPr>
          <p:spPr>
            <a:xfrm>
              <a:off x="5336" y="1775"/>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60</a:t>
              </a:r>
              <a:endParaRPr lang="en-US" altLang="zh-CN" sz="1800">
                <a:solidFill>
                  <a:schemeClr val="tx1"/>
                </a:solidFill>
                <a:cs typeface="+mn-ea"/>
                <a:sym typeface="+mn-lt"/>
              </a:endParaRPr>
            </a:p>
          </p:txBody>
        </p:sp>
        <p:sp>
          <p:nvSpPr>
            <p:cNvPr id="17" name="Text Box 14"/>
            <p:cNvSpPr txBox="1"/>
            <p:nvPr>
              <p:custDataLst>
                <p:tags r:id="rId14"/>
              </p:custDataLst>
            </p:nvPr>
          </p:nvSpPr>
          <p:spPr>
            <a:xfrm>
              <a:off x="5994"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70</a:t>
              </a:r>
              <a:endParaRPr lang="en-US" altLang="zh-CN" sz="1800">
                <a:solidFill>
                  <a:schemeClr val="tx1"/>
                </a:solidFill>
                <a:cs typeface="+mn-ea"/>
                <a:sym typeface="+mn-lt"/>
              </a:endParaRPr>
            </a:p>
          </p:txBody>
        </p:sp>
        <p:sp>
          <p:nvSpPr>
            <p:cNvPr id="18" name="Text Box 15"/>
            <p:cNvSpPr txBox="1"/>
            <p:nvPr>
              <p:custDataLst>
                <p:tags r:id="rId15"/>
              </p:custDataLst>
            </p:nvPr>
          </p:nvSpPr>
          <p:spPr>
            <a:xfrm>
              <a:off x="6688" y="1758"/>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80</a:t>
              </a:r>
              <a:endParaRPr lang="en-US" altLang="zh-CN" sz="1800">
                <a:solidFill>
                  <a:schemeClr val="tx1"/>
                </a:solidFill>
                <a:cs typeface="+mn-ea"/>
                <a:sym typeface="+mn-lt"/>
              </a:endParaRPr>
            </a:p>
          </p:txBody>
        </p:sp>
        <p:sp>
          <p:nvSpPr>
            <p:cNvPr id="19" name="Text Box 16"/>
            <p:cNvSpPr txBox="1"/>
            <p:nvPr>
              <p:custDataLst>
                <p:tags r:id="rId16"/>
              </p:custDataLst>
            </p:nvPr>
          </p:nvSpPr>
          <p:spPr>
            <a:xfrm>
              <a:off x="4642" y="1763"/>
              <a:ext cx="489" cy="299"/>
            </a:xfrm>
            <a:prstGeom prst="rect">
              <a:avLst/>
            </a:prstGeom>
            <a:noFill/>
            <a:ln w="9525">
              <a:noFill/>
            </a:ln>
          </p:spPr>
          <p:txBody>
            <a:bodyPr wrap="square" lIns="67500" tIns="35100" rIns="67500" bIns="35100">
              <a:normAutofit fontScale="92500"/>
            </a:bodyPr>
            <a:lstStyle/>
            <a:p>
              <a:r>
                <a:rPr lang="en-US" altLang="zh-CN" sz="1800">
                  <a:solidFill>
                    <a:schemeClr val="tx1"/>
                  </a:solidFill>
                  <a:cs typeface="+mn-ea"/>
                  <a:sym typeface="+mn-lt"/>
                </a:rPr>
                <a:t>50</a:t>
              </a:r>
              <a:endParaRPr lang="en-US" altLang="zh-CN" sz="1800">
                <a:solidFill>
                  <a:schemeClr val="tx1"/>
                </a:solidFill>
                <a:cs typeface="+mn-ea"/>
                <a:sym typeface="+mn-lt"/>
              </a:endParaRPr>
            </a:p>
          </p:txBody>
        </p:sp>
        <p:sp>
          <p:nvSpPr>
            <p:cNvPr id="20" name="Text Box 9"/>
            <p:cNvSpPr txBox="1"/>
            <p:nvPr>
              <p:custDataLst>
                <p:tags r:id="rId17"/>
              </p:custDataLst>
            </p:nvPr>
          </p:nvSpPr>
          <p:spPr>
            <a:xfrm>
              <a:off x="1612" y="1820"/>
              <a:ext cx="616" cy="219"/>
            </a:xfrm>
            <a:prstGeom prst="rect">
              <a:avLst/>
            </a:prstGeom>
            <a:noFill/>
            <a:ln w="9525">
              <a:noFill/>
            </a:ln>
          </p:spPr>
          <p:txBody>
            <a:bodyPr wrap="square" lIns="67500" tIns="35100" rIns="67500" bIns="35100">
              <a:normAutofit/>
            </a:bodyPr>
            <a:lstStyle/>
            <a:p>
              <a:r>
                <a:rPr lang="en-US" altLang="zh-CN" sz="1200">
                  <a:solidFill>
                    <a:schemeClr val="tx1"/>
                  </a:solidFill>
                  <a:cs typeface="+mn-ea"/>
                  <a:sym typeface="+mn-lt"/>
                </a:rPr>
                <a:t>cm</a:t>
              </a:r>
              <a:endParaRPr lang="en-US" altLang="zh-CN" sz="1200">
                <a:solidFill>
                  <a:schemeClr val="tx1"/>
                </a:solidFill>
                <a:cs typeface="+mn-ea"/>
                <a:sym typeface="+mn-lt"/>
              </a:endParaRPr>
            </a:p>
          </p:txBody>
        </p:sp>
      </p:grpSp>
      <p:sp>
        <p:nvSpPr>
          <p:cNvPr id="49" name="文本框 48"/>
          <p:cNvSpPr txBox="1"/>
          <p:nvPr>
            <p:custDataLst>
              <p:tags r:id="rId18"/>
            </p:custDataLst>
          </p:nvPr>
        </p:nvSpPr>
        <p:spPr>
          <a:xfrm>
            <a:off x="1951836" y="2854110"/>
            <a:ext cx="576060" cy="247650"/>
          </a:xfrm>
          <a:prstGeom prst="rect">
            <a:avLst/>
          </a:prstGeom>
          <a:noFill/>
        </p:spPr>
        <p:txBody>
          <a:bodyPr wrap="square" rtlCol="0">
            <a:normAutofit fontScale="97500"/>
          </a:bodyPr>
          <a:lstStyle/>
          <a:p>
            <a:r>
              <a:rPr lang="en-US" altLang="zh-CN" sz="1015" b="1">
                <a:solidFill>
                  <a:schemeClr val="tx1"/>
                </a:solidFill>
                <a:cs typeface="+mn-ea"/>
                <a:sym typeface="+mn-lt"/>
              </a:rPr>
              <a:t>10cm</a:t>
            </a:r>
            <a:endParaRPr lang="en-US" altLang="zh-CN" sz="1015" b="1">
              <a:solidFill>
                <a:schemeClr val="tx1"/>
              </a:solidFill>
              <a:cs typeface="+mn-ea"/>
              <a:sym typeface="+mn-lt"/>
            </a:endParaRPr>
          </a:p>
        </p:txBody>
      </p:sp>
      <p:sp>
        <p:nvSpPr>
          <p:cNvPr id="50" name="Text Box 4"/>
          <p:cNvSpPr txBox="1"/>
          <p:nvPr>
            <p:custDataLst>
              <p:tags r:id="rId19"/>
            </p:custDataLst>
          </p:nvPr>
        </p:nvSpPr>
        <p:spPr>
          <a:xfrm>
            <a:off x="592455" y="1327877"/>
            <a:ext cx="2700338" cy="521970"/>
          </a:xfrm>
          <a:prstGeom prst="rect">
            <a:avLst/>
          </a:prstGeom>
          <a:noFill/>
          <a:ln w="9525">
            <a:noFill/>
          </a:ln>
        </p:spPr>
        <p:txBody>
          <a:bodyPr wrap="square">
            <a:normAutofit fontScale="97500"/>
          </a:bodyPr>
          <a:lstStyle/>
          <a:p>
            <a:pPr marL="342900" indent="-342900" latinLnBrk="1"/>
            <a:r>
              <a:rPr lang="zh-CN" altLang="en-US" sz="2400" dirty="0">
                <a:solidFill>
                  <a:schemeClr val="tx1"/>
                </a:solidFill>
                <a:cs typeface="+mn-ea"/>
                <a:sym typeface="+mn-lt"/>
              </a:rPr>
              <a:t>方法二：</a:t>
            </a:r>
            <a:r>
              <a:rPr lang="zh-CN" altLang="en-US" sz="2400" b="1" dirty="0">
                <a:solidFill>
                  <a:schemeClr val="accent1">
                    <a:lumMod val="50000"/>
                  </a:schemeClr>
                </a:solidFill>
                <a:cs typeface="+mn-ea"/>
                <a:sym typeface="+mn-lt"/>
              </a:rPr>
              <a:t>滚动法</a:t>
            </a:r>
            <a:endParaRPr lang="zh-CN" altLang="en-US" sz="2400" b="1" dirty="0">
              <a:solidFill>
                <a:schemeClr val="accent1">
                  <a:lumMod val="50000"/>
                </a:schemeClr>
              </a:solidFill>
              <a:cs typeface="+mn-ea"/>
              <a:sym typeface="+mn-lt"/>
            </a:endParaRPr>
          </a:p>
        </p:txBody>
      </p:sp>
      <p:sp>
        <p:nvSpPr>
          <p:cNvPr id="22" name="文本框 21"/>
          <p:cNvSpPr txBox="1"/>
          <p:nvPr>
            <p:custDataLst>
              <p:tags r:id="rId20"/>
            </p:custDataLst>
          </p:nvPr>
        </p:nvSpPr>
        <p:spPr>
          <a:xfrm>
            <a:off x="3406775" y="4387850"/>
            <a:ext cx="1712595" cy="521970"/>
          </a:xfrm>
          <a:prstGeom prst="rect">
            <a:avLst/>
          </a:prstGeom>
          <a:noFill/>
          <a:ln w="12700"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wrap="square">
            <a:normAutofit fontScale="97500"/>
          </a:bodyPr>
          <a:lstStyle/>
          <a:p>
            <a:r>
              <a:rPr lang="en-US" altLang="zh-CN" sz="2800" dirty="0">
                <a:solidFill>
                  <a:schemeClr val="accent1">
                    <a:lumMod val="50000"/>
                  </a:schemeClr>
                </a:solidFill>
                <a:cs typeface="+mn-ea"/>
                <a:sym typeface="+mn-lt"/>
              </a:rPr>
              <a:t>π≈3.14</a:t>
            </a:r>
            <a:endParaRPr lang="en-US" altLang="zh-CN" sz="2800" dirty="0">
              <a:solidFill>
                <a:schemeClr val="accent1">
                  <a:lumMod val="50000"/>
                </a:schemeClr>
              </a:solidFill>
              <a:cs typeface="+mn-ea"/>
              <a:sym typeface="+mn-lt"/>
            </a:endParaRPr>
          </a:p>
        </p:txBody>
      </p:sp>
      <p:sp>
        <p:nvSpPr>
          <p:cNvPr id="23" name="文本框 22"/>
          <p:cNvSpPr txBox="1"/>
          <p:nvPr/>
        </p:nvSpPr>
        <p:spPr>
          <a:xfrm>
            <a:off x="592455" y="60960"/>
            <a:ext cx="5223070"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zh-CN" altLang="en-US" sz="2400" b="1" spc="225" dirty="0">
                <a:cs typeface="+mn-ea"/>
                <a:sym typeface="+mn-lt"/>
              </a:rPr>
              <a:t>－实验估算</a:t>
            </a:r>
            <a:endParaRPr lang="zh-CN" altLang="en-US" sz="2400" b="1" spc="225" dirty="0">
              <a:solidFill>
                <a:schemeClr val="tx1"/>
              </a:solidFill>
              <a:cs typeface="+mn-ea"/>
              <a:sym typeface="+mn-lt"/>
            </a:endParaRPr>
          </a:p>
        </p:txBody>
      </p:sp>
      <p:sp>
        <p:nvSpPr>
          <p:cNvPr id="30" name="矩形 29"/>
          <p:cNvSpPr/>
          <p:nvPr/>
        </p:nvSpPr>
        <p:spPr>
          <a:xfrm>
            <a:off x="6030387" y="2377601"/>
            <a:ext cx="1761423" cy="388298"/>
          </a:xfrm>
          <a:prstGeom prst="rect">
            <a:avLst/>
          </a:pr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400" b="1" dirty="0">
                <a:solidFill>
                  <a:schemeClr val="accent3">
                    <a:lumMod val="50000"/>
                    <a:hueOff val="10800000"/>
                  </a:schemeClr>
                </a:solidFill>
                <a:cs typeface="+mn-ea"/>
                <a:sym typeface="+mn-lt"/>
              </a:rPr>
              <a:t>化曲为直</a:t>
            </a:r>
            <a:endParaRPr lang="zh-CN" altLang="en-US" sz="2400" dirty="0">
              <a:cs typeface="+mn-ea"/>
              <a:sym typeface="+mn-lt"/>
            </a:endParaRPr>
          </a:p>
        </p:txBody>
      </p:sp>
    </p:spTree>
    <p:custDataLst>
      <p:tags r:id="rId2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49"/>
                                        </p:tgtEl>
                                        <p:attrNameLst>
                                          <p:attrName>style.visibility</p:attrName>
                                        </p:attrNameLst>
                                      </p:cBhvr>
                                      <p:to>
                                        <p:strVal val="hidden"/>
                                      </p:to>
                                    </p:set>
                                  </p:childTnLst>
                                </p:cTn>
                              </p:par>
                            </p:childTnLst>
                          </p:cTn>
                        </p:par>
                        <p:par>
                          <p:cTn id="22" fill="hold">
                            <p:stCondLst>
                              <p:cond delay="0"/>
                            </p:stCondLst>
                            <p:childTnLst>
                              <p:par>
                                <p:cTn id="23" presetID="63" presetClass="path" presetSubtype="0" accel="50000" decel="50000" fill="hold" nodeType="afterEffect">
                                  <p:stCondLst>
                                    <p:cond delay="0"/>
                                  </p:stCondLst>
                                  <p:childTnLst>
                                    <p:animMotion origin="layout" path="M -1.04167E-06 -2.96296E-06 L 0.3457 -0.00139" pathEditMode="relative" rAng="0" ptsTypes="AA">
                                      <p:cBhvr>
                                        <p:cTn id="24" dur="3000" fill="hold"/>
                                        <p:tgtEl>
                                          <p:spTgt spid="4"/>
                                        </p:tgtEl>
                                        <p:attrNameLst>
                                          <p:attrName>ppt_x</p:attrName>
                                          <p:attrName>ppt_y</p:attrName>
                                        </p:attrNameLst>
                                      </p:cBhvr>
                                      <p:rCtr x="17279" y="-69"/>
                                    </p:animMotion>
                                  </p:childTnLst>
                                </p:cTn>
                              </p:par>
                              <p:par>
                                <p:cTn id="25" presetID="8" presetClass="emph" presetSubtype="0" fill="hold" nodeType="withEffect">
                                  <p:stCondLst>
                                    <p:cond delay="0"/>
                                  </p:stCondLst>
                                  <p:childTnLst>
                                    <p:animRot by="21600000">
                                      <p:cBhvr>
                                        <p:cTn id="26" dur="3000" fill="hold"/>
                                        <p:tgtEl>
                                          <p:spTgt spid="4"/>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22" grpId="0" bldLvl="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圆角 44"/>
          <p:cNvSpPr/>
          <p:nvPr/>
        </p:nvSpPr>
        <p:spPr>
          <a:xfrm>
            <a:off x="5691920" y="1264921"/>
            <a:ext cx="1378069" cy="2903219"/>
          </a:xfrm>
          <a:prstGeom prst="roundRect">
            <a:avLst/>
          </a:prstGeom>
          <a:solidFill>
            <a:srgbClr val="F5FD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圆角 43"/>
          <p:cNvSpPr/>
          <p:nvPr/>
        </p:nvSpPr>
        <p:spPr>
          <a:xfrm>
            <a:off x="4541757" y="1264921"/>
            <a:ext cx="830128" cy="2903219"/>
          </a:xfrm>
          <a:prstGeom prst="roundRect">
            <a:avLst/>
          </a:prstGeom>
          <a:solidFill>
            <a:srgbClr val="F5FD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圆角 42"/>
          <p:cNvSpPr/>
          <p:nvPr/>
        </p:nvSpPr>
        <p:spPr>
          <a:xfrm>
            <a:off x="1912941" y="1264921"/>
            <a:ext cx="830128" cy="2903219"/>
          </a:xfrm>
          <a:prstGeom prst="roundRect">
            <a:avLst/>
          </a:prstGeom>
          <a:solidFill>
            <a:srgbClr val="F5FD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 name="直接连接符 12"/>
          <p:cNvCxnSpPr/>
          <p:nvPr/>
        </p:nvCxnSpPr>
        <p:spPr>
          <a:xfrm>
            <a:off x="1515867" y="2274154"/>
            <a:ext cx="6987131" cy="0"/>
          </a:xfrm>
          <a:prstGeom prst="line">
            <a:avLst/>
          </a:prstGeom>
          <a:ln>
            <a:solidFill>
              <a:schemeClr val="bg1">
                <a:lumMod val="50000"/>
              </a:schemeClr>
            </a:solidFill>
            <a:headEnd type="none" w="med" len="med"/>
            <a:tailEnd type="arrow" w="med" len="med"/>
          </a:ln>
        </p:spPr>
        <p:style>
          <a:lnRef idx="2">
            <a:schemeClr val="accent2"/>
          </a:lnRef>
          <a:fillRef idx="0">
            <a:schemeClr val="accent2"/>
          </a:fillRef>
          <a:effectRef idx="1">
            <a:schemeClr val="accent2"/>
          </a:effectRef>
          <a:fontRef idx="minor">
            <a:schemeClr val="tx1"/>
          </a:fontRef>
        </p:style>
      </p:cxnSp>
      <p:cxnSp>
        <p:nvCxnSpPr>
          <p:cNvPr id="16" name="直接连接符 15"/>
          <p:cNvCxnSpPr/>
          <p:nvPr/>
        </p:nvCxnSpPr>
        <p:spPr>
          <a:xfrm>
            <a:off x="2308114" y="2274154"/>
            <a:ext cx="0" cy="949301"/>
          </a:xfrm>
          <a:prstGeom prst="line">
            <a:avLst/>
          </a:prstGeom>
          <a:ln w="12700" cap="flat" cmpd="sng" algn="ctr">
            <a:solidFill>
              <a:schemeClr val="bg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直接连接符 16"/>
          <p:cNvCxnSpPr/>
          <p:nvPr/>
        </p:nvCxnSpPr>
        <p:spPr>
          <a:xfrm>
            <a:off x="3662263" y="2274154"/>
            <a:ext cx="0" cy="949301"/>
          </a:xfrm>
          <a:prstGeom prst="line">
            <a:avLst/>
          </a:prstGeom>
          <a:ln w="12700" cap="flat" cmpd="sng" algn="ctr">
            <a:solidFill>
              <a:schemeClr val="bg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直接连接符 17"/>
          <p:cNvCxnSpPr/>
          <p:nvPr/>
        </p:nvCxnSpPr>
        <p:spPr>
          <a:xfrm>
            <a:off x="5009432" y="2274154"/>
            <a:ext cx="0" cy="949301"/>
          </a:xfrm>
          <a:prstGeom prst="line">
            <a:avLst/>
          </a:prstGeom>
          <a:ln w="12700" cap="flat" cmpd="sng" algn="ctr">
            <a:solidFill>
              <a:schemeClr val="bg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直接连接符 18"/>
          <p:cNvCxnSpPr/>
          <p:nvPr/>
        </p:nvCxnSpPr>
        <p:spPr>
          <a:xfrm>
            <a:off x="6356601" y="2281130"/>
            <a:ext cx="0" cy="949301"/>
          </a:xfrm>
          <a:prstGeom prst="line">
            <a:avLst/>
          </a:prstGeom>
          <a:ln w="12700" cap="flat" cmpd="sng" algn="ctr">
            <a:solidFill>
              <a:schemeClr val="bg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直接连接符 19"/>
          <p:cNvCxnSpPr/>
          <p:nvPr/>
        </p:nvCxnSpPr>
        <p:spPr>
          <a:xfrm>
            <a:off x="7703770" y="2281130"/>
            <a:ext cx="0" cy="949301"/>
          </a:xfrm>
          <a:prstGeom prst="line">
            <a:avLst/>
          </a:prstGeom>
          <a:ln w="12700" cap="flat" cmpd="sng" algn="ctr">
            <a:solidFill>
              <a:schemeClr val="bg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22" name="图形 2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2249477" y="3212418"/>
            <a:ext cx="117273" cy="180000"/>
          </a:xfrm>
          <a:prstGeom prst="rect">
            <a:avLst/>
          </a:prstGeom>
        </p:spPr>
      </p:pic>
      <p:pic>
        <p:nvPicPr>
          <p:cNvPr id="23" name="图形 22"/>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3596643" y="3217945"/>
            <a:ext cx="117273" cy="180000"/>
          </a:xfrm>
          <a:prstGeom prst="rect">
            <a:avLst/>
          </a:prstGeom>
        </p:spPr>
      </p:pic>
      <p:pic>
        <p:nvPicPr>
          <p:cNvPr id="24" name="图形 23"/>
          <p:cNvPicPr>
            <a:picLocks noChangeAspect="1"/>
          </p:cNvPicPr>
          <p:nvPr>
            <p:custDataLst>
              <p:tags r:id="rId5"/>
            </p:custDataLst>
          </p:nvPr>
        </p:nvPicPr>
        <p:blipFill>
          <a:blip r:embed="rId2">
            <a:extLst>
              <a:ext uri="{96DAC541-7B7A-43D3-8B79-37D633B846F1}">
                <asvg:svgBlip xmlns:asvg="http://schemas.microsoft.com/office/drawing/2016/SVG/main" r:embed="rId3"/>
              </a:ext>
            </a:extLst>
          </a:blip>
          <a:stretch>
            <a:fillRect/>
          </a:stretch>
        </p:blipFill>
        <p:spPr>
          <a:xfrm>
            <a:off x="7645133" y="3217945"/>
            <a:ext cx="117273" cy="180000"/>
          </a:xfrm>
          <a:prstGeom prst="rect">
            <a:avLst/>
          </a:prstGeom>
        </p:spPr>
      </p:pic>
      <p:pic>
        <p:nvPicPr>
          <p:cNvPr id="25" name="图形 24"/>
          <p:cNvPicPr>
            <a:picLocks noChangeAspect="1"/>
          </p:cNvPicPr>
          <p:nvPr>
            <p:custDataLst>
              <p:tags r:id="rId6"/>
            </p:custDataLst>
          </p:nvPr>
        </p:nvPicPr>
        <p:blipFill>
          <a:blip r:embed="rId2">
            <a:extLst>
              <a:ext uri="{96DAC541-7B7A-43D3-8B79-37D633B846F1}">
                <asvg:svgBlip xmlns:asvg="http://schemas.microsoft.com/office/drawing/2016/SVG/main" r:embed="rId3"/>
              </a:ext>
            </a:extLst>
          </a:blip>
          <a:stretch>
            <a:fillRect/>
          </a:stretch>
        </p:blipFill>
        <p:spPr>
          <a:xfrm>
            <a:off x="4950794" y="3217945"/>
            <a:ext cx="117273" cy="180000"/>
          </a:xfrm>
          <a:prstGeom prst="rect">
            <a:avLst/>
          </a:prstGeom>
        </p:spPr>
      </p:pic>
      <p:pic>
        <p:nvPicPr>
          <p:cNvPr id="26" name="图形 25"/>
          <p:cNvPicPr>
            <a:picLocks noChangeAspect="1"/>
          </p:cNvPicPr>
          <p:nvPr>
            <p:custDataLst>
              <p:tags r:id="rId7"/>
            </p:custDataLst>
          </p:nvPr>
        </p:nvPicPr>
        <p:blipFill>
          <a:blip r:embed="rId2">
            <a:extLst>
              <a:ext uri="{96DAC541-7B7A-43D3-8B79-37D633B846F1}">
                <asvg:svgBlip xmlns:asvg="http://schemas.microsoft.com/office/drawing/2016/SVG/main" r:embed="rId3"/>
              </a:ext>
            </a:extLst>
          </a:blip>
          <a:stretch>
            <a:fillRect/>
          </a:stretch>
        </p:blipFill>
        <p:spPr>
          <a:xfrm>
            <a:off x="6297964" y="3210968"/>
            <a:ext cx="117273" cy="180000"/>
          </a:xfrm>
          <a:prstGeom prst="rect">
            <a:avLst/>
          </a:prstGeom>
        </p:spPr>
      </p:pic>
      <p:sp>
        <p:nvSpPr>
          <p:cNvPr id="27" name="菱形 26"/>
          <p:cNvSpPr/>
          <p:nvPr/>
        </p:nvSpPr>
        <p:spPr>
          <a:xfrm>
            <a:off x="1460026" y="2232642"/>
            <a:ext cx="83023" cy="83023"/>
          </a:xfrm>
          <a:prstGeom prst="diamond">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箭头: V 形 6"/>
          <p:cNvSpPr/>
          <p:nvPr/>
        </p:nvSpPr>
        <p:spPr>
          <a:xfrm>
            <a:off x="1515867" y="2469598"/>
            <a:ext cx="1598455" cy="488611"/>
          </a:xfrm>
          <a:prstGeom prst="chevron">
            <a:avLst/>
          </a:prstGeom>
          <a:solidFill>
            <a:schemeClr val="accent6">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箭头: V 形 7"/>
          <p:cNvSpPr/>
          <p:nvPr/>
        </p:nvSpPr>
        <p:spPr>
          <a:xfrm>
            <a:off x="2863036" y="2469598"/>
            <a:ext cx="1598455" cy="488611"/>
          </a:xfrm>
          <a:prstGeom prst="chevron">
            <a:avLst/>
          </a:prstGeom>
          <a:solidFill>
            <a:srgbClr val="04B3F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箭头: V 形 8"/>
          <p:cNvSpPr/>
          <p:nvPr/>
        </p:nvSpPr>
        <p:spPr>
          <a:xfrm>
            <a:off x="4210205" y="2469598"/>
            <a:ext cx="1598455" cy="488611"/>
          </a:xfrm>
          <a:prstGeom prst="chevron">
            <a:avLst/>
          </a:prstGeom>
          <a:solidFill>
            <a:srgbClr val="00CB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箭头: V 形 9"/>
          <p:cNvSpPr/>
          <p:nvPr/>
        </p:nvSpPr>
        <p:spPr>
          <a:xfrm>
            <a:off x="5557374" y="2469597"/>
            <a:ext cx="1598455" cy="488611"/>
          </a:xfrm>
          <a:prstGeom prst="chevron">
            <a:avLst/>
          </a:prstGeom>
          <a:solidFill>
            <a:srgbClr val="00A55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箭头: V 形 10"/>
          <p:cNvSpPr/>
          <p:nvPr/>
        </p:nvSpPr>
        <p:spPr>
          <a:xfrm>
            <a:off x="6904543" y="2469594"/>
            <a:ext cx="1598455" cy="488611"/>
          </a:xfrm>
          <a:prstGeom prst="chevron">
            <a:avLst/>
          </a:prstGeom>
          <a:solidFill>
            <a:srgbClr val="8ABA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29" name="图片 28"/>
          <p:cNvPicPr>
            <a:picLocks noChangeAspect="1"/>
          </p:cNvPicPr>
          <p:nvPr/>
        </p:nvPicPr>
        <p:blipFill>
          <a:blip r:embed="rId8"/>
          <a:stretch>
            <a:fillRect/>
          </a:stretch>
        </p:blipFill>
        <p:spPr>
          <a:xfrm>
            <a:off x="2051995" y="1345861"/>
            <a:ext cx="564880" cy="864000"/>
          </a:xfrm>
          <a:prstGeom prst="rect">
            <a:avLst/>
          </a:prstGeom>
        </p:spPr>
      </p:pic>
      <p:pic>
        <p:nvPicPr>
          <p:cNvPr id="31" name="图片 30"/>
          <p:cNvPicPr>
            <a:picLocks noChangeAspect="1"/>
          </p:cNvPicPr>
          <p:nvPr/>
        </p:nvPicPr>
        <p:blipFill>
          <a:blip r:embed="rId9"/>
          <a:stretch>
            <a:fillRect/>
          </a:stretch>
        </p:blipFill>
        <p:spPr>
          <a:xfrm>
            <a:off x="3295333" y="1345861"/>
            <a:ext cx="720225" cy="864000"/>
          </a:xfrm>
          <a:prstGeom prst="rect">
            <a:avLst/>
          </a:prstGeom>
        </p:spPr>
      </p:pic>
      <p:pic>
        <p:nvPicPr>
          <p:cNvPr id="33" name="图片 32"/>
          <p:cNvPicPr>
            <a:picLocks noChangeAspect="1"/>
          </p:cNvPicPr>
          <p:nvPr/>
        </p:nvPicPr>
        <p:blipFill>
          <a:blip r:embed="rId10"/>
          <a:srcRect l="28317" t="7344"/>
          <a:stretch>
            <a:fillRect/>
          </a:stretch>
        </p:blipFill>
        <p:spPr>
          <a:xfrm>
            <a:off x="4751059" y="1345861"/>
            <a:ext cx="703675" cy="864000"/>
          </a:xfrm>
          <a:prstGeom prst="rect">
            <a:avLst/>
          </a:prstGeom>
        </p:spPr>
      </p:pic>
      <p:pic>
        <p:nvPicPr>
          <p:cNvPr id="35" name="图片 34"/>
          <p:cNvPicPr>
            <a:picLocks noChangeAspect="1"/>
          </p:cNvPicPr>
          <p:nvPr/>
        </p:nvPicPr>
        <p:blipFill>
          <a:blip r:embed="rId11"/>
          <a:srcRect t="5813" b="-1"/>
          <a:stretch>
            <a:fillRect/>
          </a:stretch>
        </p:blipFill>
        <p:spPr>
          <a:xfrm>
            <a:off x="5994398" y="1345861"/>
            <a:ext cx="724406" cy="864000"/>
          </a:xfrm>
          <a:prstGeom prst="rect">
            <a:avLst/>
          </a:prstGeom>
        </p:spPr>
      </p:pic>
      <p:pic>
        <p:nvPicPr>
          <p:cNvPr id="37" name="图片 36"/>
          <p:cNvPicPr>
            <a:picLocks noChangeAspect="1"/>
          </p:cNvPicPr>
          <p:nvPr/>
        </p:nvPicPr>
        <p:blipFill>
          <a:blip r:embed="rId12"/>
          <a:srcRect l="7440" r="11013"/>
          <a:stretch>
            <a:fillRect/>
          </a:stretch>
        </p:blipFill>
        <p:spPr>
          <a:xfrm>
            <a:off x="7263393" y="1532816"/>
            <a:ext cx="909089" cy="665104"/>
          </a:xfrm>
          <a:prstGeom prst="rect">
            <a:avLst/>
          </a:prstGeom>
        </p:spPr>
      </p:pic>
      <p:sp>
        <p:nvSpPr>
          <p:cNvPr id="38" name="文本框 37"/>
          <p:cNvSpPr txBox="1"/>
          <p:nvPr/>
        </p:nvSpPr>
        <p:spPr>
          <a:xfrm>
            <a:off x="2097077" y="3548344"/>
            <a:ext cx="304800" cy="398780"/>
          </a:xfrm>
          <a:prstGeom prst="rect">
            <a:avLst/>
          </a:prstGeom>
          <a:noFill/>
        </p:spPr>
        <p:txBody>
          <a:bodyPr wrap="square" rtlCol="0">
            <a:spAutoFit/>
          </a:bodyPr>
          <a:lstStyle/>
          <a:p>
            <a:r>
              <a:rPr lang="en-US" altLang="zh-CN" sz="2000" dirty="0">
                <a:solidFill>
                  <a:srgbClr val="FF0000"/>
                </a:solidFill>
                <a:cs typeface="+mn-ea"/>
                <a:sym typeface="+mn-lt"/>
              </a:rPr>
              <a:t>3</a:t>
            </a:r>
            <a:endParaRPr lang="zh-CN" altLang="en-US" sz="2000" dirty="0">
              <a:solidFill>
                <a:srgbClr val="FF0000"/>
              </a:solidFill>
              <a:cs typeface="+mn-ea"/>
              <a:sym typeface="+mn-lt"/>
            </a:endParaRPr>
          </a:p>
        </p:txBody>
      </p:sp>
      <mc:AlternateContent xmlns:mc="http://schemas.openxmlformats.org/markup-compatibility/2006">
        <mc:Choice xmlns:a14="http://schemas.microsoft.com/office/drawing/2010/main" Requires="a14">
          <p:sp>
            <p:nvSpPr>
              <p:cNvPr id="39" name="文本框 38"/>
              <p:cNvSpPr txBox="1"/>
              <p:nvPr/>
            </p:nvSpPr>
            <p:spPr>
              <a:xfrm>
                <a:off x="2743069" y="3483191"/>
                <a:ext cx="1648471" cy="66294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f>
                        <m:fPr>
                          <m:ctrlPr>
                            <a:rPr lang="en-US" altLang="zh-CN" sz="2000" i="1" dirty="0">
                              <a:solidFill>
                                <a:srgbClr val="FF0000"/>
                              </a:solidFill>
                              <a:latin typeface="Cambria Math" panose="02040503050406030204" pitchFamily="18" charset="0"/>
                              <a:cs typeface="Cambria Math" panose="02040503050406030204" pitchFamily="18" charset="0"/>
                              <a:sym typeface="+mn-lt"/>
                            </a:rPr>
                          </m:ctrlPr>
                        </m:fPr>
                        <m:num>
                          <m:r>
                            <a:rPr lang="en-US" altLang="zh-CN" sz="2000" i="1" dirty="0">
                              <a:solidFill>
                                <a:srgbClr val="FF0000"/>
                              </a:solidFill>
                              <a:latin typeface="Cambria Math" panose="02040503050406030204" pitchFamily="18" charset="0"/>
                              <a:cs typeface="Cambria Math" panose="02040503050406030204" pitchFamily="18" charset="0"/>
                              <a:sym typeface="+mn-lt"/>
                            </a:rPr>
                            <m:t>223</m:t>
                          </m:r>
                        </m:num>
                        <m:den>
                          <m:r>
                            <a:rPr lang="en-US" altLang="zh-CN" sz="2000" i="1" dirty="0">
                              <a:solidFill>
                                <a:srgbClr val="FF0000"/>
                              </a:solidFill>
                              <a:latin typeface="Cambria Math" panose="02040503050406030204" pitchFamily="18" charset="0"/>
                              <a:cs typeface="Cambria Math" panose="02040503050406030204" pitchFamily="18" charset="0"/>
                              <a:sym typeface="+mn-lt"/>
                            </a:rPr>
                            <m:t>71</m:t>
                          </m:r>
                        </m:den>
                      </m:f>
                      <m:r>
                        <a:rPr lang="en-US" altLang="zh-CN" sz="2000" dirty="0">
                          <a:solidFill>
                            <a:srgbClr val="FF0000"/>
                          </a:solidFill>
                          <a:latin typeface="Cambria Math" panose="02040503050406030204" pitchFamily="18" charset="0"/>
                          <a:cs typeface="Cambria Math" panose="02040503050406030204" pitchFamily="18" charset="0"/>
                          <a:sym typeface="+mn-lt"/>
                        </a:rPr>
                        <m:t>~</m:t>
                      </m:r>
                      <m:f>
                        <m:fPr>
                          <m:ctrlPr>
                            <a:rPr lang="en-US" altLang="zh-CN" sz="2000" i="1" dirty="0">
                              <a:solidFill>
                                <a:srgbClr val="FF0000"/>
                              </a:solidFill>
                              <a:latin typeface="Cambria Math" panose="02040503050406030204" pitchFamily="18" charset="0"/>
                              <a:cs typeface="Cambria Math" panose="02040503050406030204" pitchFamily="18" charset="0"/>
                              <a:sym typeface="+mn-lt"/>
                            </a:rPr>
                          </m:ctrlPr>
                        </m:fPr>
                        <m:num>
                          <m:r>
                            <a:rPr lang="en-US" altLang="zh-CN" sz="2000" i="1" dirty="0">
                              <a:solidFill>
                                <a:srgbClr val="FF0000"/>
                              </a:solidFill>
                              <a:latin typeface="Cambria Math" panose="02040503050406030204" pitchFamily="18" charset="0"/>
                              <a:cs typeface="Cambria Math" panose="02040503050406030204" pitchFamily="18" charset="0"/>
                              <a:sym typeface="+mn-lt"/>
                            </a:rPr>
                            <m:t>22</m:t>
                          </m:r>
                        </m:num>
                        <m:den>
                          <m:r>
                            <a:rPr lang="en-US" altLang="zh-CN" sz="2000" i="1" dirty="0">
                              <a:solidFill>
                                <a:srgbClr val="FF0000"/>
                              </a:solidFill>
                              <a:latin typeface="Cambria Math" panose="02040503050406030204" pitchFamily="18" charset="0"/>
                              <a:cs typeface="Cambria Math" panose="02040503050406030204" pitchFamily="18" charset="0"/>
                              <a:sym typeface="+mn-lt"/>
                            </a:rPr>
                            <m:t>7</m:t>
                          </m:r>
                        </m:den>
                      </m:f>
                    </m:oMath>
                  </m:oMathPara>
                </a14:m>
                <a:endParaRPr lang="en-US" altLang="zh-CN" sz="2000" dirty="0">
                  <a:solidFill>
                    <a:srgbClr val="FF0000"/>
                  </a:solidFill>
                  <a:cs typeface="+mn-ea"/>
                  <a:sym typeface="+mn-lt"/>
                </a:endParaRPr>
              </a:p>
            </p:txBody>
          </p:sp>
        </mc:Choice>
        <mc:Fallback>
          <p:sp>
            <p:nvSpPr>
              <p:cNvPr id="39" name="文本框 38"/>
              <p:cNvSpPr txBox="1">
                <a:spLocks noRot="1" noChangeAspect="1" noMove="1" noResize="1" noEditPoints="1" noAdjustHandles="1" noChangeArrowheads="1" noChangeShapeType="1" noTextEdit="1"/>
              </p:cNvSpPr>
              <p:nvPr/>
            </p:nvSpPr>
            <p:spPr>
              <a:xfrm>
                <a:off x="2743069" y="3483191"/>
                <a:ext cx="1648471" cy="662940"/>
              </a:xfrm>
              <a:prstGeom prst="rect">
                <a:avLst/>
              </a:prstGeom>
              <a:blipFill rotWithShape="1">
                <a:blip r:embed="rId13"/>
                <a:stretch>
                  <a:fillRect l="-31" t="-33" r="31" b="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0" name="文本框 39"/>
              <p:cNvSpPr txBox="1"/>
              <p:nvPr/>
            </p:nvSpPr>
            <p:spPr>
              <a:xfrm>
                <a:off x="4169912" y="3318642"/>
                <a:ext cx="1741671" cy="1031373"/>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f>
                        <m:fPr>
                          <m:ctrlPr>
                            <a:rPr lang="en-US" altLang="zh-CN" sz="2000" i="1" dirty="0" smtClean="0">
                              <a:solidFill>
                                <a:srgbClr val="FF0000"/>
                              </a:solidFill>
                              <a:latin typeface="Cambria Math" panose="02040503050406030204" pitchFamily="18" charset="0"/>
                              <a:cs typeface="Cambria Math" panose="02040503050406030204" pitchFamily="18" charset="0"/>
                              <a:sym typeface="+mn-lt"/>
                            </a:rPr>
                          </m:ctrlPr>
                        </m:fPr>
                        <m:num>
                          <m:r>
                            <a:rPr lang="en-US" altLang="zh-CN" sz="2000" b="0" i="1" dirty="0" smtClean="0">
                              <a:solidFill>
                                <a:srgbClr val="FF0000"/>
                              </a:solidFill>
                              <a:latin typeface="Cambria Math" panose="02040503050406030204" pitchFamily="18" charset="0"/>
                              <a:cs typeface="Cambria Math" panose="02040503050406030204" pitchFamily="18" charset="0"/>
                              <a:sym typeface="+mn-lt"/>
                            </a:rPr>
                            <m:t>3927</m:t>
                          </m:r>
                        </m:num>
                        <m:den>
                          <m:r>
                            <a:rPr lang="en-US" altLang="zh-CN" sz="2000" b="0" i="1" dirty="0" smtClean="0">
                              <a:solidFill>
                                <a:srgbClr val="FF0000"/>
                              </a:solidFill>
                              <a:latin typeface="Cambria Math" panose="02040503050406030204" pitchFamily="18" charset="0"/>
                              <a:cs typeface="Cambria Math" panose="02040503050406030204" pitchFamily="18" charset="0"/>
                              <a:sym typeface="+mn-lt"/>
                            </a:rPr>
                            <m:t>1250</m:t>
                          </m:r>
                        </m:den>
                      </m:f>
                    </m:oMath>
                  </m:oMathPara>
                </a14:m>
                <a:endParaRPr lang="en-US" altLang="zh-CN" sz="2400" i="1" dirty="0">
                  <a:solidFill>
                    <a:srgbClr val="FF0000"/>
                  </a:solidFill>
                  <a:latin typeface="Cambria Math" panose="02040503050406030204" pitchFamily="18" charset="0"/>
                  <a:cs typeface="Cambria Math" panose="02040503050406030204" pitchFamily="18" charset="0"/>
                  <a:sym typeface="+mn-lt"/>
                </a:endParaRPr>
              </a:p>
              <a:p>
                <a14:m>
                  <m:oMath xmlns:m="http://schemas.openxmlformats.org/officeDocument/2006/math">
                    <m:r>
                      <a:rPr lang="en-US" altLang="zh-CN" sz="2400" b="0" i="1" dirty="0" smtClean="0">
                        <a:solidFill>
                          <a:srgbClr val="FF0000"/>
                        </a:solidFill>
                        <a:latin typeface="Cambria Math" panose="02040503050406030204" pitchFamily="18" charset="0"/>
                        <a:cs typeface="Cambria Math" panose="02040503050406030204" pitchFamily="18" charset="0"/>
                        <a:sym typeface="+mn-lt"/>
                      </a:rPr>
                      <m:t>     </m:t>
                    </m:r>
                    <m:r>
                      <a:rPr lang="zh-CN" altLang="en-US" sz="2400" i="1" dirty="0">
                        <a:solidFill>
                          <a:srgbClr val="FF0000"/>
                        </a:solidFill>
                        <a:latin typeface="Cambria Math" panose="02040503050406030204" pitchFamily="18" charset="0"/>
                        <a:cs typeface="Cambria Math" panose="02040503050406030204" pitchFamily="18" charset="0"/>
                        <a:sym typeface="+mn-lt"/>
                      </a:rPr>
                      <m:t>≈</m:t>
                    </m:r>
                  </m:oMath>
                </a14:m>
                <a:r>
                  <a:rPr lang="en-US" altLang="zh-CN" sz="2000" dirty="0">
                    <a:solidFill>
                      <a:srgbClr val="FF0000"/>
                    </a:solidFill>
                    <a:cs typeface="+mn-ea"/>
                    <a:sym typeface="+mn-lt"/>
                  </a:rPr>
                  <a:t>3.1416</a:t>
                </a:r>
                <a:endParaRPr lang="zh-CN" altLang="en-US" sz="2000" dirty="0">
                  <a:solidFill>
                    <a:srgbClr val="FF0000"/>
                  </a:solidFill>
                  <a:cs typeface="+mn-ea"/>
                  <a:sym typeface="+mn-lt"/>
                </a:endParaRPr>
              </a:p>
            </p:txBody>
          </p:sp>
        </mc:Choice>
        <mc:Fallback>
          <p:sp>
            <p:nvSpPr>
              <p:cNvPr id="40" name="文本框 39"/>
              <p:cNvSpPr txBox="1">
                <a:spLocks noRot="1" noChangeAspect="1" noMove="1" noResize="1" noEditPoints="1" noAdjustHandles="1" noChangeArrowheads="1" noChangeShapeType="1" noTextEdit="1"/>
              </p:cNvSpPr>
              <p:nvPr/>
            </p:nvSpPr>
            <p:spPr>
              <a:xfrm>
                <a:off x="4169912" y="3318642"/>
                <a:ext cx="1741671" cy="1031373"/>
              </a:xfrm>
              <a:prstGeom prst="rect">
                <a:avLst/>
              </a:prstGeom>
              <a:blipFill rotWithShape="1">
                <a:blip r:embed="rId14"/>
                <a:stretch>
                  <a:fillRect l="-29" t="-13" r="21" b="26"/>
                </a:stretch>
              </a:blipFill>
            </p:spPr>
            <p:txBody>
              <a:bodyPr/>
              <a:lstStyle/>
              <a:p>
                <a:r>
                  <a:rPr lang="zh-CN" altLang="en-US">
                    <a:noFill/>
                  </a:rPr>
                  <a:t> </a:t>
                </a:r>
              </a:p>
            </p:txBody>
          </p:sp>
        </mc:Fallback>
      </mc:AlternateContent>
      <p:sp>
        <p:nvSpPr>
          <p:cNvPr id="41" name="文本框 40"/>
          <p:cNvSpPr txBox="1"/>
          <p:nvPr/>
        </p:nvSpPr>
        <p:spPr>
          <a:xfrm>
            <a:off x="5816811" y="3426790"/>
            <a:ext cx="1556014" cy="707886"/>
          </a:xfrm>
          <a:prstGeom prst="rect">
            <a:avLst/>
          </a:prstGeom>
          <a:noFill/>
        </p:spPr>
        <p:txBody>
          <a:bodyPr wrap="square" rtlCol="0">
            <a:spAutoFit/>
          </a:bodyPr>
          <a:lstStyle/>
          <a:p>
            <a:r>
              <a:rPr lang="en-US" altLang="zh-CN" sz="2000" dirty="0">
                <a:solidFill>
                  <a:srgbClr val="FF0000"/>
                </a:solidFill>
                <a:cs typeface="+mn-ea"/>
                <a:sym typeface="+mn-lt"/>
              </a:rPr>
              <a:t>3.1415926</a:t>
            </a:r>
            <a:endParaRPr lang="en-US" altLang="zh-CN" sz="2000" dirty="0">
              <a:solidFill>
                <a:srgbClr val="FF0000"/>
              </a:solidFill>
              <a:cs typeface="+mn-ea"/>
              <a:sym typeface="+mn-lt"/>
            </a:endParaRPr>
          </a:p>
          <a:p>
            <a:r>
              <a:rPr lang="en-US" altLang="zh-CN" sz="2000" dirty="0">
                <a:solidFill>
                  <a:srgbClr val="FF0000"/>
                </a:solidFill>
                <a:cs typeface="+mn-ea"/>
                <a:sym typeface="+mn-lt"/>
              </a:rPr>
              <a:t>~3.1415927</a:t>
            </a:r>
            <a:endParaRPr lang="zh-CN" altLang="en-US" sz="2000" dirty="0">
              <a:solidFill>
                <a:srgbClr val="FF0000"/>
              </a:solidFill>
              <a:cs typeface="+mn-ea"/>
              <a:sym typeface="+mn-lt"/>
            </a:endParaRPr>
          </a:p>
        </p:txBody>
      </p:sp>
      <p:sp>
        <p:nvSpPr>
          <p:cNvPr id="42" name="文本框 41"/>
          <p:cNvSpPr txBox="1"/>
          <p:nvPr/>
        </p:nvSpPr>
        <p:spPr>
          <a:xfrm>
            <a:off x="7069990" y="3394456"/>
            <a:ext cx="1433008" cy="706755"/>
          </a:xfrm>
          <a:prstGeom prst="rect">
            <a:avLst/>
          </a:prstGeom>
          <a:noFill/>
        </p:spPr>
        <p:txBody>
          <a:bodyPr wrap="square" rtlCol="0">
            <a:spAutoFit/>
          </a:bodyPr>
          <a:lstStyle/>
          <a:p>
            <a:r>
              <a:rPr lang="zh-CN" altLang="en-US" sz="2000" dirty="0">
                <a:cs typeface="+mn-ea"/>
                <a:sym typeface="+mn-lt"/>
              </a:rPr>
              <a:t>小数点后</a:t>
            </a:r>
            <a:r>
              <a:rPr lang="en-US" altLang="zh-CN" sz="2000" dirty="0">
                <a:cs typeface="+mn-ea"/>
                <a:sym typeface="+mn-lt"/>
              </a:rPr>
              <a:t>216</a:t>
            </a:r>
            <a:r>
              <a:rPr lang="zh-CN" altLang="en-US" sz="2000" dirty="0">
                <a:cs typeface="+mn-ea"/>
                <a:sym typeface="+mn-lt"/>
              </a:rPr>
              <a:t>万亿位</a:t>
            </a:r>
            <a:endParaRPr lang="zh-CN" altLang="en-US" sz="2000" dirty="0">
              <a:cs typeface="+mn-ea"/>
              <a:sym typeface="+mn-lt"/>
            </a:endParaRPr>
          </a:p>
        </p:txBody>
      </p:sp>
      <p:sp>
        <p:nvSpPr>
          <p:cNvPr id="46" name="椭圆 45"/>
          <p:cNvSpPr/>
          <p:nvPr/>
        </p:nvSpPr>
        <p:spPr>
          <a:xfrm>
            <a:off x="234545" y="2544265"/>
            <a:ext cx="1039869" cy="103986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8000" dirty="0">
                <a:solidFill>
                  <a:srgbClr val="FFC000"/>
                </a:solidFill>
                <a:cs typeface="+mn-ea"/>
                <a:sym typeface="+mn-lt"/>
              </a:rPr>
              <a:t>π</a:t>
            </a:r>
            <a:endParaRPr lang="zh-CN" altLang="en-US" sz="8000" dirty="0">
              <a:solidFill>
                <a:srgbClr val="FFC000"/>
              </a:solidFill>
              <a:cs typeface="+mn-ea"/>
              <a:sym typeface="+mn-lt"/>
            </a:endParaRPr>
          </a:p>
        </p:txBody>
      </p:sp>
      <p:sp>
        <p:nvSpPr>
          <p:cNvPr id="2" name="文本框 1"/>
          <p:cNvSpPr txBox="1"/>
          <p:nvPr/>
        </p:nvSpPr>
        <p:spPr>
          <a:xfrm>
            <a:off x="592454" y="60960"/>
            <a:ext cx="5216205"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solidFill>
                  <a:schemeClr val="tx1"/>
                </a:solidFill>
                <a:cs typeface="+mn-ea"/>
                <a:sym typeface="+mn-lt"/>
              </a:rPr>
              <a:t>—</a:t>
            </a:r>
            <a:r>
              <a:rPr lang="zh-CN" altLang="en-US" sz="2400" b="1" spc="225" dirty="0">
                <a:solidFill>
                  <a:schemeClr val="tx1"/>
                </a:solidFill>
                <a:cs typeface="+mn-ea"/>
                <a:sym typeface="+mn-lt"/>
              </a:rPr>
              <a:t>几何计算</a:t>
            </a:r>
            <a:endParaRPr lang="zh-CN" altLang="en-US" sz="2400" b="1" spc="225" dirty="0">
              <a:solidFill>
                <a:schemeClr val="tx1"/>
              </a:solidFill>
              <a:cs typeface="+mn-ea"/>
              <a:sym typeface="+mn-lt"/>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yVideo_1.mp4">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323850" y="55880"/>
            <a:ext cx="8674735" cy="5142865"/>
          </a:xfrm>
          <a:prstGeom prst="rect">
            <a:avLst/>
          </a:prstGeom>
        </p:spPr>
      </p:pic>
    </p:spTree>
  </p:cSld>
  <p:clrMapOvr>
    <a:masterClrMapping/>
  </p:clrMapOvr>
  <p:transition spd="slow"/>
  <p:timing>
    <p:tnLst>
      <p:par>
        <p:cTn id="1" dur="indefinite" restart="never" nodeType="tmRoot">
          <p:childTnLst>
            <p:video>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1"/>
          <p:cNvSpPr txBox="1"/>
          <p:nvPr>
            <p:custDataLst>
              <p:tags r:id="rId1"/>
            </p:custDataLst>
          </p:nvPr>
        </p:nvSpPr>
        <p:spPr>
          <a:xfrm>
            <a:off x="0" y="1012551"/>
            <a:ext cx="7065207" cy="1812473"/>
          </a:xfrm>
          <a:prstGeom prst="rect">
            <a:avLst/>
          </a:prstGeom>
          <a:solidFill>
            <a:schemeClr val="accent2">
              <a:lumMod val="20000"/>
              <a:lumOff val="80000"/>
            </a:schemeClr>
          </a:solidFill>
          <a:ln w="9525">
            <a:solidFill>
              <a:schemeClr val="accent1"/>
            </a:solidFill>
            <a:prstDash val="sysDot"/>
          </a:ln>
        </p:spPr>
        <p:txBody>
          <a:bodyPr wrap="square" anchor="ctr">
            <a:normAutofit/>
          </a:bodyPr>
          <a:lstStyle/>
          <a:p>
            <a:pPr>
              <a:spcBef>
                <a:spcPts val="20"/>
              </a:spcBef>
              <a:spcAft>
                <a:spcPct val="0"/>
              </a:spcAft>
            </a:pPr>
            <a:r>
              <a:rPr lang="zh-CN" altLang="en-US" sz="2800" b="1" dirty="0">
                <a:cs typeface="+mn-ea"/>
                <a:sym typeface="+mn-lt"/>
              </a:rPr>
              <a:t>     割之弥细，所失弥少，割之又割以至于不可割，则与圆合体而无所失矣。</a:t>
            </a:r>
            <a:endParaRPr lang="en-US" altLang="zh-CN" sz="2800" b="1" dirty="0">
              <a:cs typeface="+mn-ea"/>
              <a:sym typeface="+mn-lt"/>
            </a:endParaRPr>
          </a:p>
          <a:p>
            <a:pPr>
              <a:spcBef>
                <a:spcPts val="20"/>
              </a:spcBef>
              <a:spcAft>
                <a:spcPct val="0"/>
              </a:spcAft>
            </a:pPr>
            <a:r>
              <a:rPr lang="zh-CN" altLang="en-US" sz="2800" b="1" dirty="0">
                <a:solidFill>
                  <a:schemeClr val="tx1"/>
                </a:solidFill>
                <a:cs typeface="+mn-ea"/>
                <a:sym typeface="+mn-lt"/>
              </a:rPr>
              <a:t>         </a:t>
            </a:r>
            <a:r>
              <a:rPr lang="zh-CN" altLang="en-US" sz="2800" dirty="0">
                <a:solidFill>
                  <a:schemeClr val="tx1"/>
                </a:solidFill>
                <a:cs typeface="+mn-ea"/>
                <a:sym typeface="+mn-lt"/>
              </a:rPr>
              <a:t>                                                   </a:t>
            </a:r>
            <a:r>
              <a:rPr lang="en-US" altLang="zh-CN" sz="2800" dirty="0">
                <a:solidFill>
                  <a:schemeClr val="tx1"/>
                </a:solidFill>
                <a:cs typeface="+mn-ea"/>
                <a:sym typeface="+mn-lt"/>
              </a:rPr>
              <a:t>——</a:t>
            </a:r>
            <a:r>
              <a:rPr lang="zh-CN" altLang="en-US" sz="2800" dirty="0">
                <a:solidFill>
                  <a:schemeClr val="tx1"/>
                </a:solidFill>
                <a:cs typeface="+mn-ea"/>
                <a:sym typeface="+mn-lt"/>
              </a:rPr>
              <a:t>刘徽</a:t>
            </a:r>
            <a:endParaRPr lang="zh-CN" altLang="en-US" sz="2800" dirty="0">
              <a:solidFill>
                <a:schemeClr val="tx1"/>
              </a:solidFill>
              <a:cs typeface="+mn-ea"/>
              <a:sym typeface="+mn-lt"/>
            </a:endParaRPr>
          </a:p>
        </p:txBody>
      </p:sp>
      <p:sp>
        <p:nvSpPr>
          <p:cNvPr id="2" name="文本框 1"/>
          <p:cNvSpPr txBox="1"/>
          <p:nvPr/>
        </p:nvSpPr>
        <p:spPr>
          <a:xfrm>
            <a:off x="592455" y="60960"/>
            <a:ext cx="5302159" cy="461665"/>
          </a:xfrm>
          <a:prstGeom prst="rect">
            <a:avLst/>
          </a:prstGeom>
          <a:noFill/>
        </p:spPr>
        <p:txBody>
          <a:bodyPr wrap="square" rtlCol="0" anchor="t">
            <a:spAutoFit/>
          </a:bodyPr>
          <a:lstStyle/>
          <a:p>
            <a:r>
              <a:rPr lang="zh-CN" altLang="en-US" sz="2400" b="1" spc="225" dirty="0">
                <a:solidFill>
                  <a:schemeClr val="tx1"/>
                </a:solidFill>
                <a:cs typeface="+mn-ea"/>
                <a:sym typeface="+mn-lt"/>
              </a:rPr>
              <a:t>估计圆周率</a:t>
            </a:r>
            <a:r>
              <a:rPr lang="en-US" altLang="zh-CN" sz="2400" b="1" spc="225" dirty="0">
                <a:solidFill>
                  <a:schemeClr val="tx1"/>
                </a:solidFill>
                <a:cs typeface="+mn-ea"/>
                <a:sym typeface="+mn-lt"/>
              </a:rPr>
              <a:t>π</a:t>
            </a:r>
            <a:r>
              <a:rPr lang="zh-CN" altLang="en-US" sz="2400" b="1" spc="225" dirty="0">
                <a:solidFill>
                  <a:schemeClr val="tx1"/>
                </a:solidFill>
                <a:cs typeface="+mn-ea"/>
                <a:sym typeface="+mn-lt"/>
              </a:rPr>
              <a:t>的范围</a:t>
            </a:r>
            <a:r>
              <a:rPr lang="en-US" altLang="zh-CN" sz="2400" b="1" spc="225" dirty="0">
                <a:cs typeface="+mn-ea"/>
                <a:sym typeface="+mn-lt"/>
              </a:rPr>
              <a:t>—</a:t>
            </a:r>
            <a:r>
              <a:rPr lang="zh-CN" altLang="en-US" sz="2400" b="1" spc="225" dirty="0">
                <a:cs typeface="+mn-ea"/>
                <a:sym typeface="+mn-lt"/>
              </a:rPr>
              <a:t>几何计算</a:t>
            </a:r>
            <a:endParaRPr lang="zh-CN" altLang="en-US" sz="2400" b="1" spc="225" dirty="0">
              <a:solidFill>
                <a:schemeClr val="tx1"/>
              </a:solidFill>
              <a:cs typeface="+mn-ea"/>
              <a:sym typeface="+mn-lt"/>
            </a:endParaRPr>
          </a:p>
        </p:txBody>
      </p:sp>
      <p:pic>
        <p:nvPicPr>
          <p:cNvPr id="4" name="图片 3"/>
          <p:cNvPicPr/>
          <p:nvPr/>
        </p:nvPicPr>
        <p:blipFill>
          <a:blip r:embed="rId2"/>
          <a:srcRect l="3400" t="5144" r="56014" b="53846"/>
          <a:stretch>
            <a:fillRect/>
          </a:stretch>
        </p:blipFill>
        <p:spPr>
          <a:xfrm>
            <a:off x="7065207" y="1012551"/>
            <a:ext cx="2078792" cy="2542309"/>
          </a:xfrm>
          <a:prstGeom prst="rect">
            <a:avLst/>
          </a:prstGeom>
          <a:noFill/>
          <a:ln>
            <a:noFill/>
            <a:miter lim="800000"/>
            <a:headEnd/>
            <a:tailEnd/>
          </a:ln>
        </p:spPr>
      </p:pic>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TEXT_LAYER_COUNT"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0.xml><?xml version="1.0" encoding="utf-8"?>
<p:tagLst xmlns:p="http://schemas.openxmlformats.org/presentationml/2006/main">
  <p:tag name="KSO_WM_UNIT_INDEX" val="21"/>
  <p:tag name="KSO_WM_UNIT_TYPE" val="f"/>
  <p:tag name="KSO_WM_UNIT_SUBTYPE" val="a"/>
  <p:tag name="KSO_WM_BEAUTIFY_FLAG" val="#wm#"/>
</p:tagLst>
</file>

<file path=ppt/tags/tag101.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02.xml><?xml version="1.0" encoding="utf-8"?>
<p:tagLst xmlns:p="http://schemas.openxmlformats.org/presentationml/2006/main">
  <p:tag name="KSO_WM_UNIT_INDEX" val="20"/>
  <p:tag name="KSO_WM_UNIT_TYPE" val="f"/>
  <p:tag name="KSO_WM_UNIT_SUBTYPE" val="a"/>
  <p:tag name="KSO_WM_BEAUTIFY_FLAG" val="#wm#"/>
</p:tagLst>
</file>

<file path=ppt/tags/tag103.xml><?xml version="1.0" encoding="utf-8"?>
<p:tagLst xmlns:p="http://schemas.openxmlformats.org/presentationml/2006/main">
  <p:tag name="KSO_WM_UNIT_INDEX" val="6"/>
  <p:tag name="KSO_WM_UNIT_TYPE" val="i"/>
  <p:tag name="KSO_WM_BEAUTIFY_FLAG" val="#wm#"/>
</p:tagLst>
</file>

<file path=ppt/tags/tag104.xml><?xml version="1.0" encoding="utf-8"?>
<p:tagLst xmlns:p="http://schemas.openxmlformats.org/presentationml/2006/main">
  <p:tag name="KSO_WM_UNIT_INDEX" val="3"/>
  <p:tag name="KSO_WM_UNIT_TYPE" val="i"/>
  <p:tag name="KSO_WM_BEAUTIFY_FLAG" val="#wm#"/>
</p:tagLst>
</file>

<file path=ppt/tags/tag105.xml><?xml version="1.0" encoding="utf-8"?>
<p:tagLst xmlns:p="http://schemas.openxmlformats.org/presentationml/2006/main">
  <p:tag name="KSO_WM_UNIT_INDEX" val="5"/>
  <p:tag name="KSO_WM_UNIT_TYPE" val="i"/>
  <p:tag name="KSO_WM_BEAUTIFY_FLAG" val="#wm#"/>
</p:tagLst>
</file>

<file path=ppt/tags/tag106.xml><?xml version="1.0" encoding="utf-8"?>
<p:tagLst xmlns:p="http://schemas.openxmlformats.org/presentationml/2006/main">
  <p:tag name="KSO_WM_UNIT_INDEX" val="19"/>
  <p:tag name="KSO_WM_UNIT_TYPE" val="i"/>
  <p:tag name="KSO_WM_BEAUTIFY_FLAG" val="#wm#"/>
</p:tagLst>
</file>

<file path=ppt/tags/tag107.xml><?xml version="1.0" encoding="utf-8"?>
<p:tagLst xmlns:p="http://schemas.openxmlformats.org/presentationml/2006/main">
  <p:tag name="KSO_WM_UNIT_INDEX" val="14"/>
  <p:tag name="KSO_WM_UNIT_TYPE" val="f"/>
  <p:tag name="KSO_WM_UNIT_SUBTYPE" val="a"/>
  <p:tag name="KSO_WM_BEAUTIFY_FLAG" val="#wm#"/>
</p:tagLst>
</file>

<file path=ppt/tags/tag108.xml><?xml version="1.0" encoding="utf-8"?>
<p:tagLst xmlns:p="http://schemas.openxmlformats.org/presentationml/2006/main">
  <p:tag name="KSO_WM_UNIT_INDEX" val="9"/>
  <p:tag name="KSO_WM_UNIT_TYPE" val="f"/>
  <p:tag name="KSO_WM_UNIT_SUBTYPE" val="a"/>
  <p:tag name="KSO_WM_BEAUTIFY_FLAG" val="#wm#"/>
</p:tagLst>
</file>

<file path=ppt/tags/tag109.xml><?xml version="1.0" encoding="utf-8"?>
<p:tagLst xmlns:p="http://schemas.openxmlformats.org/presentationml/2006/main">
  <p:tag name="KSO_WM_UNIT_INDEX" val="10"/>
  <p:tag name="KSO_WM_UNIT_TYPE" val="f"/>
  <p:tag name="KSO_WM_UNIT_SUBTYPE" val="a"/>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0.xml><?xml version="1.0" encoding="utf-8"?>
<p:tagLst xmlns:p="http://schemas.openxmlformats.org/presentationml/2006/main">
  <p:tag name="KSO_WM_UNIT_INDEX" val="11"/>
  <p:tag name="KSO_WM_UNIT_TYPE" val="f"/>
  <p:tag name="KSO_WM_UNIT_SUBTYPE" val="a"/>
  <p:tag name="KSO_WM_BEAUTIFY_FLAG" val="#wm#"/>
</p:tagLst>
</file>

<file path=ppt/tags/tag111.xml><?xml version="1.0" encoding="utf-8"?>
<p:tagLst xmlns:p="http://schemas.openxmlformats.org/presentationml/2006/main">
  <p:tag name="KSO_WM_UNIT_INDEX" val="15"/>
  <p:tag name="KSO_WM_UNIT_TYPE" val="f"/>
  <p:tag name="KSO_WM_UNIT_SUBTYPE" val="a"/>
  <p:tag name="KSO_WM_BEAUTIFY_FLAG" val="#wm#"/>
</p:tagLst>
</file>

<file path=ppt/tags/tag112.xml><?xml version="1.0" encoding="utf-8"?>
<p:tagLst xmlns:p="http://schemas.openxmlformats.org/presentationml/2006/main">
  <p:tag name="KSO_WM_UNIT_INDEX" val="16"/>
  <p:tag name="KSO_WM_UNIT_TYPE" val="f"/>
  <p:tag name="KSO_WM_UNIT_SUBTYPE" val="a"/>
  <p:tag name="KSO_WM_BEAUTIFY_FLAG" val="#wm#"/>
</p:tagLst>
</file>

<file path=ppt/tags/tag113.xml><?xml version="1.0" encoding="utf-8"?>
<p:tagLst xmlns:p="http://schemas.openxmlformats.org/presentationml/2006/main">
  <p:tag name="KSO_WM_UNIT_INDEX" val="12"/>
  <p:tag name="KSO_WM_UNIT_TYPE" val="f"/>
  <p:tag name="KSO_WM_UNIT_SUBTYPE" val="a"/>
  <p:tag name="KSO_WM_BEAUTIFY_FLAG" val="#wm#"/>
</p:tagLst>
</file>

<file path=ppt/tags/tag114.xml><?xml version="1.0" encoding="utf-8"?>
<p:tagLst xmlns:p="http://schemas.openxmlformats.org/presentationml/2006/main">
  <p:tag name="KSO_WM_UNIT_INDEX" val="8"/>
  <p:tag name="KSO_WM_UNIT_TYPE" val="f"/>
  <p:tag name="KSO_WM_UNIT_SUBTYPE" val="a"/>
  <p:tag name="KSO_WM_BEAUTIFY_FLAG" val="#wm#"/>
</p:tagLst>
</file>

<file path=ppt/tags/tag115.xml><?xml version="1.0" encoding="utf-8"?>
<p:tagLst xmlns:p="http://schemas.openxmlformats.org/presentationml/2006/main">
  <p:tag name="KSO_WM_UNIT_INDEX" val="13"/>
  <p:tag name="KSO_WM_UNIT_TYPE" val="f"/>
  <p:tag name="KSO_WM_UNIT_SUBTYPE" val="a"/>
  <p:tag name="KSO_WM_BEAUTIFY_FLAG" val="#wm#"/>
</p:tagLst>
</file>

<file path=ppt/tags/tag116.xml><?xml version="1.0" encoding="utf-8"?>
<p:tagLst xmlns:p="http://schemas.openxmlformats.org/presentationml/2006/main">
  <p:tag name="KSO_WM_UNIT_INDEX" val="17"/>
  <p:tag name="KSO_WM_UNIT_TYPE" val="f"/>
  <p:tag name="KSO_WM_UNIT_SUBTYPE" val="a"/>
  <p:tag name="KSO_WM_BEAUTIFY_FLAG" val="#wm#"/>
</p:tagLst>
</file>

<file path=ppt/tags/tag117.xml><?xml version="1.0" encoding="utf-8"?>
<p:tagLst xmlns:p="http://schemas.openxmlformats.org/presentationml/2006/main">
  <p:tag name="KSO_WM_UNIT_INDEX" val="7"/>
  <p:tag name="KSO_WM_UNIT_TYPE" val="f"/>
  <p:tag name="KSO_WM_UNIT_SUBTYPE" val="a"/>
  <p:tag name="KSO_WM_BEAUTIFY_FLAG" val="#wm#"/>
</p:tagLst>
</file>

<file path=ppt/tags/tag118.xml><?xml version="1.0" encoding="utf-8"?>
<p:tagLst xmlns:p="http://schemas.openxmlformats.org/presentationml/2006/main">
  <p:tag name="KSO_WM_UNIT_INDEX" val="21"/>
  <p:tag name="KSO_WM_UNIT_TYPE" val="f"/>
  <p:tag name="KSO_WM_UNIT_SUBTYPE" val="a"/>
  <p:tag name="KSO_WM_BEAUTIFY_FLAG" val="#wm#"/>
</p:tagLst>
</file>

<file path=ppt/tags/tag119.xml><?xml version="1.0" encoding="utf-8"?>
<p:tagLst xmlns:p="http://schemas.openxmlformats.org/presentationml/2006/main">
  <p:tag name="KSO_WM_UNIT_INDEX" val="18"/>
  <p:tag name="KSO_WM_UNIT_TYPE" val="f"/>
  <p:tag name="KSO_WM_UNIT_SUBTYPE" val="a"/>
  <p:tag name="KSO_WM_BEAUTIFY_FLAG" val="#wm#"/>
</p:tagLst>
</file>

<file path=ppt/tags/tag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TEXT_LAYER_COUNT" val="1"/>
</p:tagLst>
</file>

<file path=ppt/tags/tag120.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 name="RESOURCE_RECORD_KEY" val="{&quot;13&quot;:[4695722,4695716],&quot;65&quot;:[20230270]}"/>
</p:tagLst>
</file>

<file path=ppt/tags/tag121.xml><?xml version="1.0" encoding="utf-8"?>
<p:tagLst xmlns:p="http://schemas.openxmlformats.org/presentationml/2006/main">
  <p:tag name="TYPE" val="icon"/>
</p:tagLst>
</file>

<file path=ppt/tags/tag122.xml><?xml version="1.0" encoding="utf-8"?>
<p:tagLst xmlns:p="http://schemas.openxmlformats.org/presentationml/2006/main">
  <p:tag name="TYPE" val="icon"/>
</p:tagLst>
</file>

<file path=ppt/tags/tag123.xml><?xml version="1.0" encoding="utf-8"?>
<p:tagLst xmlns:p="http://schemas.openxmlformats.org/presentationml/2006/main">
  <p:tag name="TYPE" val="icon"/>
</p:tagLst>
</file>

<file path=ppt/tags/tag124.xml><?xml version="1.0" encoding="utf-8"?>
<p:tagLst xmlns:p="http://schemas.openxmlformats.org/presentationml/2006/main">
  <p:tag name="TYPE" val="icon"/>
</p:tagLst>
</file>

<file path=ppt/tags/tag125.xml><?xml version="1.0" encoding="utf-8"?>
<p:tagLst xmlns:p="http://schemas.openxmlformats.org/presentationml/2006/main">
  <p:tag name="TYPE" val="icon"/>
</p:tagLst>
</file>

<file path=ppt/tags/tag126.xml><?xml version="1.0" encoding="utf-8"?>
<p:tagLst xmlns:p="http://schemas.openxmlformats.org/presentationml/2006/main">
  <p:tag name="KSO_WM_UNIT_INDEX" val="5"/>
  <p:tag name="KSO_WM_UNIT_TYPE" val="f"/>
  <p:tag name="KSO_WM_UNIT_SUBTYPE" val="a"/>
  <p:tag name="KSO_WM_BEAUTIFY_FLAG" val="#wm#"/>
</p:tagLst>
</file>

<file path=ppt/tags/tag127.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28.xml><?xml version="1.0" encoding="utf-8"?>
<p:tagLst xmlns:p="http://schemas.openxmlformats.org/presentationml/2006/main">
  <p:tag name="KSO_WM_UNIT_INDEX" val="1_2_1"/>
  <p:tag name="KSO_WM_UNIT_TYPE" val="l_h_f"/>
  <p:tag name="KSO_WM_UNIT_SUBTYPE" val="a"/>
  <p:tag name="KSO_WM_TEMPLATE_CATEGORY" val="diagram"/>
  <p:tag name="KSO_WM_TEMPLATE_INDEX" val="19882022"/>
  <p:tag name="KSO_WM_UNIT_ID" val="diagram19882022*l_h_f*1_2_1"/>
  <p:tag name="KSO_WM_DIAGRAM_GROUP_CODE" val="l1-1"/>
  <p:tag name="KSO_WM_TAG_VERSION" val="2.0"/>
  <p:tag name="KSO_WM_BEAUTIFY_FLAG" val="#wm#"/>
  <p:tag name="KSO_WM_DIAGRAM_VIRTUALLY_FRAME" val="{&quot;height&quot;:122.8712598425197,&quot;left&quot;:35.3,&quot;top&quot;:144.6108661417323,&quot;width&quot;:443.4}"/>
</p:tagLst>
</file>

<file path=ppt/tags/tag129.xml><?xml version="1.0" encoding="utf-8"?>
<p:tagLst xmlns:p="http://schemas.openxmlformats.org/presentationml/2006/main">
  <p:tag name="KSO_WM_UNIT_INDEX" val="12"/>
  <p:tag name="KSO_WM_UNIT_TYPE" val="f"/>
  <p:tag name="KSO_WM_UNIT_SUBTYPE" val="a"/>
  <p:tag name="KSO_WM_BEAUTIFY_FLAG" val="#wm#"/>
</p:tagLst>
</file>

<file path=ppt/tags/tag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3.0"/>
  <p:tag name="KSO_WM_BEAUTIFY_FLAG" val="#wm#"/>
  <p:tag name="KSO_WM_UNIT_TEXT_FILL_FORE_SCHEMECOLOR_INDEX_BRIGHTNESS" val="0.15"/>
  <p:tag name="KSO_WM_UNIT_TEXT_FILL_FORE_SCHEMECOLOR_INDEX" val="13"/>
  <p:tag name="KSO_WM_UNIT_TEXT_FILL_TYPE" val="1"/>
</p:tagLst>
</file>

<file path=ppt/tags/tag130.xml><?xml version="1.0" encoding="utf-8"?>
<p:tagLst xmlns:p="http://schemas.openxmlformats.org/presentationml/2006/main">
  <p:tag name="KSO_WM_UNIT_INDEX" val="5"/>
  <p:tag name="KSO_WM_UNIT_TYPE" val="j"/>
  <p:tag name="KSO_WM_BEAUTIFY_FLAG" val="#wm#"/>
</p:tagLst>
</file>

<file path=ppt/tags/tag131.xml><?xml version="1.0" encoding="utf-8"?>
<p:tagLst xmlns:p="http://schemas.openxmlformats.org/presentationml/2006/main">
  <p:tag name="KSO_WM_UNIT_INDEX" val="10"/>
  <p:tag name="KSO_WM_UNIT_TYPE" val="f"/>
  <p:tag name="KSO_WM_UNIT_SUBTYPE" val="a"/>
  <p:tag name="KSO_WM_BEAUTIFY_FLAG" val="#wm#"/>
</p:tagLst>
</file>

<file path=ppt/tags/tag132.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INDEX" val="1_2_1"/>
  <p:tag name="KSO_WM_UNIT_TYPE" val="l_h_f"/>
  <p:tag name="KSO_WM_UNIT_SUBTYPE" val="a"/>
  <p:tag name="KSO_WM_TEMPLATE_CATEGORY" val="diagram"/>
  <p:tag name="KSO_WM_TEMPLATE_INDEX" val="19882022"/>
  <p:tag name="KSO_WM_UNIT_ID" val="diagram19882022*l_h_f*1_2_1"/>
  <p:tag name="KSO_WM_DIAGRAM_GROUP_CODE" val="l1-1"/>
  <p:tag name="KSO_WM_TAG_VERSION" val="2.0"/>
  <p:tag name="KSO_WM_BEAUTIFY_FLAG" val="#wm#"/>
  <p:tag name="KSO_WM_DIAGRAM_VIRTUALLY_FRAME" val="{&quot;height&quot;:225.8703149606299,&quot;left&quot;:35.7,&quot;top&quot;:144.6108661417323,&quot;width&quot;:443}"/>
</p:tagLst>
</file>

<file path=ppt/tags/tag134.xml><?xml version="1.0" encoding="utf-8"?>
<p:tagLst xmlns:p="http://schemas.openxmlformats.org/presentationml/2006/main">
  <p:tag name="KSO_WM_UNIT_INDEX" val="11"/>
  <p:tag name="KSO_WM_UNIT_TYPE" val="f"/>
  <p:tag name="KSO_WM_UNIT_SUBTYPE" val="a"/>
  <p:tag name="KSO_WM_BEAUTIFY_FLAG" val="#wm#"/>
</p:tagLst>
</file>

<file path=ppt/tags/tag135.xml><?xml version="1.0" encoding="utf-8"?>
<p:tagLst xmlns:p="http://schemas.openxmlformats.org/presentationml/2006/main">
  <p:tag name="KSO_WM_UNIT_INDEX" val="11"/>
  <p:tag name="KSO_WM_UNIT_TYPE" val="f"/>
  <p:tag name="KSO_WM_UNIT_SUBTYPE" val="a"/>
  <p:tag name="KSO_WM_BEAUTIFY_FLAG" val="#wm#"/>
</p:tagLst>
</file>

<file path=ppt/tags/tag136.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37.xml><?xml version="1.0" encoding="utf-8"?>
<p:tagLst xmlns:p="http://schemas.openxmlformats.org/presentationml/2006/main">
  <p:tag name="KSO_WM_UNIT_INDEX" val="4"/>
  <p:tag name="KSO_WM_UNIT_TYPE" val="j"/>
  <p:tag name="KSO_WM_BEAUTIFY_FLAG" val="#wm#"/>
</p:tagLst>
</file>

<file path=ppt/tags/tag138.xml><?xml version="1.0" encoding="utf-8"?>
<p:tagLst xmlns:p="http://schemas.openxmlformats.org/presentationml/2006/main">
  <p:tag name="KSO_WM_UNIT_INDEX" val="9"/>
  <p:tag name="KSO_WM_UNIT_TYPE" val="i"/>
  <p:tag name="KSO_WM_BEAUTIFY_FLAG" val="#wm#"/>
</p:tagLst>
</file>

<file path=ppt/tags/tag139.xml><?xml version="1.0" encoding="utf-8"?>
<p:tagLst xmlns:p="http://schemas.openxmlformats.org/presentationml/2006/main">
  <p:tag name="KSO_WM_UNIT_INDEX" val="12"/>
  <p:tag name="KSO_WM_UNIT_TYPE" val="f"/>
  <p:tag name="KSO_WM_UNIT_SUBTYPE" val="a"/>
  <p:tag name="KSO_WM_BEAUTIFY_FLAG" val="#wm#"/>
</p:tagLst>
</file>

<file path=ppt/tags/tag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TEXT_LAYER_COUNT" val="1"/>
</p:tagLst>
</file>

<file path=ppt/tags/tag140.xml><?xml version="1.0" encoding="utf-8"?>
<p:tagLst xmlns:p="http://schemas.openxmlformats.org/presentationml/2006/main">
  <p:tag name="KSO_WM_UNIT_INDEX" val="10"/>
  <p:tag name="KSO_WM_UNIT_TYPE" val="f"/>
  <p:tag name="KSO_WM_UNIT_SUBTYPE" val="a"/>
  <p:tag name="KSO_WM_BEAUTIFY_FLAG" val="#wm#"/>
</p:tagLst>
</file>

<file path=ppt/tags/tag141.xml><?xml version="1.0" encoding="utf-8"?>
<p:tagLst xmlns:p="http://schemas.openxmlformats.org/presentationml/2006/main">
  <p:tag name="KSO_WM_UNIT_INDEX" val="11"/>
  <p:tag name="KSO_WM_UNIT_TYPE" val="f"/>
  <p:tag name="KSO_WM_UNIT_SUBTYPE" val="a"/>
  <p:tag name="KSO_WM_BEAUTIFY_FLAG" val="#wm#"/>
</p:tagLst>
</file>

<file path=ppt/tags/tag142.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43.xml><?xml version="1.0" encoding="utf-8"?>
<p:tagLst xmlns:p="http://schemas.openxmlformats.org/presentationml/2006/main">
  <p:tag name="KSO_WM_UNIT_INDEX" val="4"/>
  <p:tag name="KSO_WM_UNIT_TYPE" val="i"/>
  <p:tag name="KSO_WM_BEAUTIFY_FLAG" val="#wm#"/>
</p:tagLst>
</file>

<file path=ppt/tags/tag144.xml><?xml version="1.0" encoding="utf-8"?>
<p:tagLst xmlns:p="http://schemas.openxmlformats.org/presentationml/2006/main">
  <p:tag name="KSO_WM_UNIT_INDEX" val="7"/>
  <p:tag name="KSO_WM_UNIT_TYPE" val="f"/>
  <p:tag name="KSO_WM_UNIT_SUBTYPE" val="a"/>
  <p:tag name="KSO_WM_BEAUTIFY_FLAG" val="#wm#"/>
</p:tagLst>
</file>

<file path=ppt/tags/tag145.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46.xml><?xml version="1.0" encoding="utf-8"?>
<p:tagLst xmlns:p="http://schemas.openxmlformats.org/presentationml/2006/main">
  <p:tag name="KSO_WM_UNIT_INDEX" val="4"/>
  <p:tag name="KSO_WM_UNIT_TYPE" val="f"/>
  <p:tag name="KSO_WM_UNIT_SUBTYPE" val="a"/>
  <p:tag name="KSO_WM_BEAUTIFY_FLAG" val="#wm#"/>
</p:tagLst>
</file>

<file path=ppt/tags/tag147.xml><?xml version="1.0" encoding="utf-8"?>
<p:tagLst xmlns:p="http://schemas.openxmlformats.org/presentationml/2006/main">
  <p:tag name="KSO_WM_UNIT_INDEX" val="11"/>
  <p:tag name="KSO_WM_UNIT_TYPE" val="j"/>
  <p:tag name="KSO_WM_BEAUTIFY_FLAG" val="#wm#"/>
</p:tagLst>
</file>

<file path=ppt/tags/tag148.xml><?xml version="1.0" encoding="utf-8"?>
<p:tagLst xmlns:p="http://schemas.openxmlformats.org/presentationml/2006/main">
  <p:tag name="KSO_WM_UNIT_INDEX" val="12"/>
  <p:tag name="KSO_WM_UNIT_TYPE" val="f"/>
  <p:tag name="KSO_WM_UNIT_SUBTYPE" val="a"/>
  <p:tag name="KSO_WM_BEAUTIFY_FLAG" val="#wm#"/>
</p:tagLst>
</file>

<file path=ppt/tags/tag149.xml><?xml version="1.0" encoding="utf-8"?>
<p:tagLst xmlns:p="http://schemas.openxmlformats.org/presentationml/2006/main">
  <p:tag name="KSO_WM_UNIT_INDEX" val="13"/>
  <p:tag name="KSO_WM_UNIT_TYPE" val="f"/>
  <p:tag name="KSO_WM_UNIT_SUBTYPE" val="a"/>
  <p:tag name="KSO_WM_BEAUTIFY_FLAG" val="#wm#"/>
</p:tagLst>
</file>

<file path=ppt/tags/tag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3.0"/>
  <p:tag name="KSO_WM_BEAUTIFY_FLAG" val="#wm#"/>
  <p:tag name="KSO_WM_UNIT_TEXT_FILL_FORE_SCHEMECOLOR_INDEX_BRIGHTNESS" val="0.15"/>
  <p:tag name="KSO_WM_UNIT_TEXT_FILL_FORE_SCHEMECOLOR_INDEX" val="13"/>
  <p:tag name="KSO_WM_UNIT_TEXT_FILL_TYPE" val="1"/>
</p:tagLst>
</file>

<file path=ppt/tags/tag150.xml><?xml version="1.0" encoding="utf-8"?>
<p:tagLst xmlns:p="http://schemas.openxmlformats.org/presentationml/2006/main">
  <p:tag name="KSO_WM_UNIT_INDEX" val="14"/>
  <p:tag name="KSO_WM_UNIT_TYPE" val="f"/>
  <p:tag name="KSO_WM_UNIT_SUBTYPE" val="a"/>
  <p:tag name="KSO_WM_BEAUTIFY_FLAG" val="#wm#"/>
</p:tagLst>
</file>

<file path=ppt/tags/tag151.xml><?xml version="1.0" encoding="utf-8"?>
<p:tagLst xmlns:p="http://schemas.openxmlformats.org/presentationml/2006/main">
  <p:tag name="KSO_WM_UNIT_INDEX" val="7"/>
  <p:tag name="KSO_WM_UNIT_TYPE" val="i"/>
  <p:tag name="KSO_WM_BEAUTIFY_FLAG" val="#wm#"/>
</p:tagLst>
</file>

<file path=ppt/tags/tag152.xml><?xml version="1.0" encoding="utf-8"?>
<p:tagLst xmlns:p="http://schemas.openxmlformats.org/presentationml/2006/main">
  <p:tag name="KSO_WM_UNIT_INDEX" val="8"/>
  <p:tag name="KSO_WM_UNIT_TYPE" val="f"/>
  <p:tag name="KSO_WM_UNIT_SUBTYPE" val="a"/>
  <p:tag name="KSO_WM_BEAUTIFY_FLAG" val="#wm#"/>
</p:tagLst>
</file>

<file path=ppt/tags/tag153.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54.xml><?xml version="1.0" encoding="utf-8"?>
<p:tagLst xmlns:p="http://schemas.openxmlformats.org/presentationml/2006/main">
  <p:tag name="KSO_WM_UNIT_INDEX" val="6"/>
  <p:tag name="KSO_WM_UNIT_TYPE" val="f"/>
  <p:tag name="KSO_WM_UNIT_SUBTYPE" val="a"/>
  <p:tag name="KSO_WM_BEAUTIFY_FLAG" val="#wm#"/>
</p:tagLst>
</file>

<file path=ppt/tags/tag155.xml><?xml version="1.0" encoding="utf-8"?>
<p:tagLst xmlns:p="http://schemas.openxmlformats.org/presentationml/2006/main">
  <p:tag name="KSO_WM_UNIT_INDEX" val="5"/>
  <p:tag name="KSO_WM_UNIT_TYPE" val="j"/>
  <p:tag name="KSO_WM_BEAUTIFY_FLAG" val="#wm#"/>
</p:tagLst>
</file>

<file path=ppt/tags/tag156.xml><?xml version="1.0" encoding="utf-8"?>
<p:tagLst xmlns:p="http://schemas.openxmlformats.org/presentationml/2006/main">
  <p:tag name="KSO_WM_UNIT_INDEX" val="4"/>
  <p:tag name="KSO_WM_UNIT_TYPE" val="j"/>
  <p:tag name="KSO_WM_BEAUTIFY_FLAG" val="#wm#"/>
</p:tagLst>
</file>

<file path=ppt/tags/tag157.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58.xml><?xml version="1.0" encoding="utf-8"?>
<p:tagLst xmlns:p="http://schemas.openxmlformats.org/presentationml/2006/main">
  <p:tag name="KSO_WM_UNIT_INDEX" val="4"/>
  <p:tag name="KSO_WM_UNIT_TYPE" val="β"/>
  <p:tag name="KSO_WM_BEAUTIFY_FLAG" val="#wm#"/>
</p:tagLst>
</file>

<file path=ppt/tags/tag159.xml><?xml version="1.0" encoding="utf-8"?>
<p:tagLst xmlns:p="http://schemas.openxmlformats.org/presentationml/2006/main">
  <p:tag name="KSO_WM_UNIT_INDEX" val="4"/>
  <p:tag name="KSO_WM_UNIT_TYPE" val="β"/>
  <p:tag name="KSO_WM_BEAUTIFY_FLAG" val="#wm#"/>
</p:tagLst>
</file>

<file path=ppt/tags/tag16.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3.0"/>
  <p:tag name="KSO_WM_BEAUTIFY_FLAG" val="#wm#"/>
  <p:tag name="KSO_WM_UNIT_CONTENT_GROUP_TYPE" val="titlestyle"/>
</p:tagLst>
</file>

<file path=ppt/tags/tag160.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 name="RESOURCE_RECORD_KEY" val="{&quot;13&quot;:[4695721,4700302],&quot;65&quot;:[20230270]}"/>
</p:tagLst>
</file>

<file path=ppt/tags/tag161.xml><?xml version="1.0" encoding="utf-8"?>
<p:tagLst xmlns:p="http://schemas.openxmlformats.org/presentationml/2006/main">
  <p:tag name="KSO_WM_UNIT_INDEX" val="4"/>
  <p:tag name="KSO_WM_UNIT_TYPE" val="f"/>
  <p:tag name="KSO_WM_UNIT_SUBTYPE" val="a"/>
  <p:tag name="KSO_WM_BEAUTIFY_FLAG" val="#wm#"/>
</p:tagLst>
</file>

<file path=ppt/tags/tag162.xml><?xml version="1.0" encoding="utf-8"?>
<p:tagLst xmlns:p="http://schemas.openxmlformats.org/presentationml/2006/main">
  <p:tag name="KSO_WM_UNIT_INDEX" val="4"/>
  <p:tag name="KSO_WM_UNIT_TYPE" val="f"/>
  <p:tag name="KSO_WM_UNIT_SUBTYPE" val="a"/>
  <p:tag name="KSO_WM_BEAUTIFY_FLAG" val="#wm#"/>
</p:tagLst>
</file>

<file path=ppt/tags/tag163.xml><?xml version="1.0" encoding="utf-8"?>
<p:tagLst xmlns:p="http://schemas.openxmlformats.org/presentationml/2006/main">
  <p:tag name="KSO_WM_UNIT_SUBTYPE" val="a"/>
</p:tagLst>
</file>

<file path=ppt/tags/tag164.xml><?xml version="1.0" encoding="utf-8"?>
<p:tagLst xmlns:p="http://schemas.openxmlformats.org/presentationml/2006/main">
  <p:tag name="ISLIDE.DIAGRAM" val="#212012;"/>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65.xml><?xml version="1.0" encoding="utf-8"?>
<p:tagLst xmlns:p="http://schemas.openxmlformats.org/presentationml/2006/main">
  <p:tag name="KSO_WM_UNIT_INDEX" val="4"/>
  <p:tag name="KSO_WM_UNIT_TYPE" val="f"/>
  <p:tag name="KSO_WM_UNIT_SUBTYPE" val="a"/>
  <p:tag name="KSO_WM_BEAUTIFY_FLAG" val="#wm#"/>
</p:tagLst>
</file>

<file path=ppt/tags/tag166.xml><?xml version="1.0" encoding="utf-8"?>
<p:tagLst xmlns:p="http://schemas.openxmlformats.org/presentationml/2006/main">
  <p:tag name="KSO_WM_UNIT_INDEX" val="5"/>
  <p:tag name="KSO_WM_UNIT_TYPE" val="f"/>
  <p:tag name="KSO_WM_UNIT_SUBTYPE" val="a"/>
  <p:tag name="KSO_WM_BEAUTIFY_FLAG" val="#wm#"/>
</p:tagLst>
</file>

<file path=ppt/tags/tag167.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68.xml><?xml version="1.0" encoding="utf-8"?>
<p:tagLst xmlns:p="http://schemas.openxmlformats.org/presentationml/2006/main">
  <p:tag name="KSO_WM_UNIT_INDEX" val="6"/>
  <p:tag name="KSO_WM_UNIT_TYPE" val="f"/>
  <p:tag name="KSO_WM_UNIT_SUBTYPE" val="a"/>
  <p:tag name="KSO_WM_BEAUTIFY_FLAG" val="#wm#"/>
</p:tagLst>
</file>

<file path=ppt/tags/tag169.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 name="RESOURCE_RECORD_KEY" val="{&quot;12&quot;:[25004558],&quot;65&quot;:[2023027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70.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71.xml><?xml version="1.0" encoding="utf-8"?>
<p:tagLst xmlns:p="http://schemas.openxmlformats.org/presentationml/2006/main">
  <p:tag name="KSO_WM_UNIT_INDEX" val="6"/>
  <p:tag name="KSO_WM_UNIT_TYPE" val="f"/>
  <p:tag name="KSO_WM_UNIT_SUBTYPE" val="a"/>
  <p:tag name="KSO_WM_BEAUTIFY_FLAG" val="#wm#"/>
</p:tagLst>
</file>

<file path=ppt/tags/tag172.xml><?xml version="1.0" encoding="utf-8"?>
<p:tagLst xmlns:p="http://schemas.openxmlformats.org/presentationml/2006/main">
  <p:tag name="KSO_WM_BEAUTIFY_FLAG" val="#wm#"/>
  <p:tag name="KSO_WM_TEMPLATE_CATEGORY" val="custom"/>
  <p:tag name="KSO_WM_TEMPLATE_INDEX" val="20230270"/>
</p:tagLst>
</file>

<file path=ppt/tags/tag173.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 name="RESOURCE_RECORD_KEY" val="{&quot;12&quot;:[25004558],&quot;65&quot;:[20230270]}"/>
</p:tagLst>
</file>

<file path=ppt/tags/tag174.xml><?xml version="1.0" encoding="utf-8"?>
<p:tagLst xmlns:p="http://schemas.openxmlformats.org/presentationml/2006/main">
  <p:tag name="KSO_WM_UNIT_INDEX" val="4"/>
  <p:tag name="KSO_WM_UNIT_TYPE" val="f"/>
  <p:tag name="KSO_WM_UNIT_SUBTYPE" val="a"/>
  <p:tag name="KSO_WM_BEAUTIFY_FLAG" val="#wm#"/>
</p:tagLst>
</file>

<file path=ppt/tags/tag175.xml><?xml version="1.0" encoding="utf-8"?>
<p:tagLst xmlns:p="http://schemas.openxmlformats.org/presentationml/2006/main">
  <p:tag name="KSO_WM_UNIT_INDEX" val="8"/>
  <p:tag name="KSO_WM_UNIT_TYPE" val="f"/>
  <p:tag name="KSO_WM_UNIT_SUBTYPE" val="a"/>
  <p:tag name="KSO_WM_BEAUTIFY_FLAG" val="#wm#"/>
</p:tagLst>
</file>

<file path=ppt/tags/tag176.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77.xml><?xml version="1.0" encoding="utf-8"?>
<p:tagLst xmlns:p="http://schemas.openxmlformats.org/presentationml/2006/main">
  <p:tag name="KSO_WM_UNIT_INDEX" val="1"/>
  <p:tag name="KSO_WM_UNIT_TYPE" val="a"/>
  <p:tag name="KSO_WM_BEAUTIFY_FLAG" val="#wm#"/>
  <p:tag name="KSO_WM_UNIT_TEXT" val="周长"/>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UNIT_CONTENT_GROUP_TYPE" val="titlestyle"/>
</p:tagLst>
</file>

<file path=ppt/tags/tag178.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179.xml><?xml version="1.0" encoding="utf-8"?>
<p:tagLst xmlns:p="http://schemas.openxmlformats.org/presentationml/2006/main">
  <p:tag name="AS_OS" val="Unix 3.10 unknown"/>
  <p:tag name="AS_RELEASE_DATE" val="2023.03.31"/>
  <p:tag name="AS_TITLE" val="Aspose.Slides for Java"/>
  <p:tag name="AS_VERSION" val="23.3"/>
  <p:tag name="COMMONDATA" val="eyJoZGlkIjoiYjhhNGNlYmVmMWVkYTQ3OGUxMzQyNDUxNzhiMjE1ZjYifQ=="/>
  <p:tag name="RESOURCE_RECORD_KEY" val="{&quot;12&quot;:[25004558],&quot;13&quot;:[4722044,4364884,4364928,4364924,4364903,4364947],&quot;65&quot;:[2023027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3.0"/>
  <p:tag name="KSO_WM_BEAUTIFY_FLAG" val="#wm#"/>
  <p:tag name="KSO_WM_UNIT_CONTENT_GROUP_TYPE" val="titlestyle"/>
  <p:tag name="KSO_WM_UNIT_PRESET_TEXT" val="单击此处添加标题"/>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3.xml><?xml version="1.0" encoding="utf-8"?>
<p:tagLst xmlns:p="http://schemas.openxmlformats.org/presentationml/2006/main">
  <p:tag name="KSO_WM_UNIT_INDEX" val="1"/>
  <p:tag name="KSO_WM_UNIT_TYPE" val="i"/>
  <p:tag name="KSO_WM_BEAUTIFY_FLAG" val="#wm#"/>
</p:tagLst>
</file>

<file path=ppt/tags/tag24.xml><?xml version="1.0" encoding="utf-8"?>
<p:tagLst xmlns:p="http://schemas.openxmlformats.org/presentationml/2006/main">
  <p:tag name="KSO_WM_UNIT_INDEX" val="2"/>
  <p:tag name="KSO_WM_UNIT_TYPE" val="i"/>
  <p:tag name="KSO_WM_UNIT_SUBTYPE" val="h"/>
  <p:tag name="KSO_WM_BEAUTIFY_FLAG" val="#wm#"/>
</p:tagLst>
</file>

<file path=ppt/tags/tag25.xml><?xml version="1.0" encoding="utf-8"?>
<p:tagLst xmlns:p="http://schemas.openxmlformats.org/presentationml/2006/main">
  <p:tag name="KSO_WM_UNIT_INDEX" val="3"/>
  <p:tag name="KSO_WM_UNIT_TYPE" val="i"/>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9.xml><?xml version="1.0" encoding="utf-8"?>
<p:tagLst xmlns:p="http://schemas.openxmlformats.org/presentationml/2006/main">
  <p:tag name="KSO_WM_UNIT_INDEX" val="1"/>
  <p:tag name="KSO_WM_UNIT_TYPE" val="i"/>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0.xml><?xml version="1.0" encoding="utf-8"?>
<p:tagLst xmlns:p="http://schemas.openxmlformats.org/presentationml/2006/main">
  <p:tag name="KSO_WM_UNIT_INDEX" val="2"/>
  <p:tag name="KSO_WM_UNIT_TYPE" val="i"/>
  <p:tag name="KSO_WM_UNIT_SUBTYPE" val="h"/>
  <p:tag name="KSO_WM_BEAUTIFY_FLAG" val="#wm#"/>
</p:tagLst>
</file>

<file path=ppt/tags/tag31.xml><?xml version="1.0" encoding="utf-8"?>
<p:tagLst xmlns:p="http://schemas.openxmlformats.org/presentationml/2006/main">
  <p:tag name="KSO_WM_UNIT_INDEX" val="3"/>
  <p:tag name="KSO_WM_UNIT_TYPE" val="i"/>
  <p:tag name="KSO_WM_BEAUTIFY_FLAG" val="#wm#"/>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TEXT_LAYER_COUN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3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CONTENT_GROUP_TYPE" val="titlestyle"/>
</p:tagLst>
</file>

<file path=ppt/tags/tag37.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3.0"/>
  <p:tag name="KSO_WM_BEAUTIFY_FLAG" val="#wm#"/>
  <p:tag name="KSO_WM_UNIT_CONTENT_GROUP_TYPE" val="titlestyle"/>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41.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UNIT_TYPE" val="i"/>
  <p:tag name="KSO_WM_UNIT_INDEX" val="1"/>
</p:tagLst>
</file>

<file path=ppt/tags/tag4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UNIT_TYPE" val="i"/>
  <p:tag name="KSO_WM_UNIT_INDEX" val="2"/>
</p:tagLst>
</file>

<file path=ppt/tags/tag43.xml><?xml version="1.0" encoding="utf-8"?>
<p:tagLst xmlns:p="http://schemas.openxmlformats.org/presentationml/2006/main">
  <p:tag name="KSO_WM_UNIT_ISCONTENTSTITLE" val="0"/>
  <p:tag name="KSO_WM_UNIT_ISNUMDGMTITLE" val="0"/>
  <p:tag name="KSO_WM_UNIT_PRESET_TEXT" val="感谢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 name="KSO_WM_UNIT_TEXT_LAYER_COUNT"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TEXT_LAYER_COUNT" val="1"/>
  <p:tag name="KSO_WM_TEMPLATE_CATEGORY" val="custom"/>
  <p:tag name="KSO_WM_TEMPLATE_INDEX" val="2023027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270"/>
</p:tagLst>
</file>

<file path=ppt/tags/tag53.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270"/>
  <p:tag name="KSO_WM_SPECIAL_SOURCE" val="bdnull"/>
  <p:tag name="KSO_WM_TEMPLATE_THUMBS_INDEX" val="1、11"/>
</p:tagLst>
</file>

<file path=ppt/tags/tag5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5.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 name="KSO_WM_SLIDE_THEME_ID" val="3302872"/>
  <p:tag name="KSO_WM_SLIDE_THEME_NAME" val="清新自然绿植主题"/>
</p:tagLst>
</file>

<file path=ppt/tags/tag56.xml><?xml version="1.0" encoding="utf-8"?>
<p:tagLst xmlns:p="http://schemas.openxmlformats.org/presentationml/2006/main">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57.xml><?xml version="1.0" encoding="utf-8"?>
<p:tagLst xmlns:p="http://schemas.openxmlformats.org/presentationml/2006/main">
  <p:tag name="KSO_WM_UNIT_INDEX" val="13"/>
  <p:tag name="KSO_WM_UNIT_TYPE" val="f"/>
  <p:tag name="KSO_WM_UNIT_SUBTYPE" val="a"/>
  <p:tag name="KSO_WM_BEAUTIFY_FLAG" val="#wm#"/>
</p:tagLst>
</file>

<file path=ppt/tags/tag58.xml><?xml version="1.0" encoding="utf-8"?>
<p:tagLst xmlns:p="http://schemas.openxmlformats.org/presentationml/2006/main">
  <p:tag name="KSO_WM_UNIT_INDEX" val="13"/>
  <p:tag name="KSO_WM_UNIT_TYPE" val="f"/>
  <p:tag name="KSO_WM_UNIT_SUBTYPE" val="a"/>
  <p:tag name="KSO_WM_BEAUTIFY_FLAG" val="#wm#"/>
</p:tagLst>
</file>

<file path=ppt/tags/tag59.xml><?xml version="1.0" encoding="utf-8"?>
<p:tagLst xmlns:p="http://schemas.openxmlformats.org/presentationml/2006/main">
  <p:tag name="KSO_WM_UNIT_INDEX" val="11"/>
  <p:tag name="KSO_WM_UNIT_TYPE" val="f"/>
  <p:tag name="KSO_WM_UNIT_SUBTYPE" val="a"/>
  <p:tag name="KSO_WM_BEAUTIFY_FLAG" val="#wm#"/>
</p:tagLst>
</file>

<file path=ppt/tags/tag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TEXT_LAYER_COUNT" val="1"/>
</p:tagLst>
</file>

<file path=ppt/tags/tag60.xml><?xml version="1.0" encoding="utf-8"?>
<p:tagLst xmlns:p="http://schemas.openxmlformats.org/presentationml/2006/main">
  <p:tag name="KSO_WM_UNIT_INDEX" val="11"/>
  <p:tag name="KSO_WM_UNIT_TYPE" val="f"/>
  <p:tag name="KSO_WM_UNIT_SUBTYPE" val="a"/>
  <p:tag name="KSO_WM_BEAUTIFY_FLAG" val="#wm#"/>
</p:tagLst>
</file>

<file path=ppt/tags/tag61.xml><?xml version="1.0" encoding="utf-8"?>
<p:tagLst xmlns:p="http://schemas.openxmlformats.org/presentationml/2006/main">
  <p:tag name="KSO_WM_UNIT_INDEX" val="8"/>
  <p:tag name="KSO_WM_UNIT_TYPE" val="f"/>
  <p:tag name="KSO_WM_UNIT_SUBTYPE" val="a"/>
  <p:tag name="KSO_WM_BEAUTIFY_FLAG" val="#wm#"/>
</p:tagLst>
</file>

<file path=ppt/tags/tag62.xml><?xml version="1.0" encoding="utf-8"?>
<p:tagLst xmlns:p="http://schemas.openxmlformats.org/presentationml/2006/main">
  <p:tag name="KSO_WM_UNIT_INDEX" val="8"/>
  <p:tag name="KSO_WM_UNIT_TYPE" val="f"/>
  <p:tag name="KSO_WM_UNIT_SUBTYPE" val="a"/>
  <p:tag name="KSO_WM_BEAUTIFY_FLAG" val="#wm#"/>
</p:tagLst>
</file>

<file path=ppt/tags/tag63.xml><?xml version="1.0" encoding="utf-8"?>
<p:tagLst xmlns:p="http://schemas.openxmlformats.org/presentationml/2006/main">
  <p:tag name="KSO_WM_UNIT_INDEX" val="9"/>
  <p:tag name="KSO_WM_UNIT_TYPE" val="f"/>
  <p:tag name="KSO_WM_UNIT_SUBTYPE" val="a"/>
  <p:tag name="KSO_WM_BEAUTIFY_FLAG" val="#wm#"/>
</p:tagLst>
</file>

<file path=ppt/tags/tag64.xml><?xml version="1.0" encoding="utf-8"?>
<p:tagLst xmlns:p="http://schemas.openxmlformats.org/presentationml/2006/main">
  <p:tag name="KSO_WM_UNIT_INDEX" val="9"/>
  <p:tag name="KSO_WM_UNIT_TYPE" val="f"/>
  <p:tag name="KSO_WM_UNIT_SUBTYPE" val="a"/>
  <p:tag name="KSO_WM_BEAUTIFY_FLAG" val="#wm#"/>
</p:tagLst>
</file>

<file path=ppt/tags/tag65.xml><?xml version="1.0" encoding="utf-8"?>
<p:tagLst xmlns:p="http://schemas.openxmlformats.org/presentationml/2006/main">
  <p:tag name="KSO_WM_UNIT_INDEX" val="10"/>
  <p:tag name="KSO_WM_UNIT_TYPE" val="f"/>
  <p:tag name="KSO_WM_UNIT_SUBTYPE" val="a"/>
  <p:tag name="KSO_WM_BEAUTIFY_FLAG" val="#wm#"/>
</p:tagLst>
</file>

<file path=ppt/tags/tag66.xml><?xml version="1.0" encoding="utf-8"?>
<p:tagLst xmlns:p="http://schemas.openxmlformats.org/presentationml/2006/main">
  <p:tag name="KSO_WM_UNIT_INDEX" val="10"/>
  <p:tag name="KSO_WM_UNIT_TYPE" val="f"/>
  <p:tag name="KSO_WM_UNIT_SUBTYPE" val="a"/>
  <p:tag name="KSO_WM_BEAUTIFY_FLAG" val="#wm#"/>
</p:tagLst>
</file>

<file path=ppt/tags/tag67.xml><?xml version="1.0" encoding="utf-8"?>
<p:tagLst xmlns:p="http://schemas.openxmlformats.org/presentationml/2006/main">
  <p:tag name="KSO_WM_UNIT_INDEX" val="14"/>
  <p:tag name="KSO_WM_UNIT_TYPE" val="f"/>
  <p:tag name="KSO_WM_UNIT_SUBTYPE" val="a"/>
  <p:tag name="KSO_WM_BEAUTIFY_FLAG" val="#wm#"/>
</p:tagLst>
</file>

<file path=ppt/tags/tag68.xml><?xml version="1.0" encoding="utf-8"?>
<p:tagLst xmlns:p="http://schemas.openxmlformats.org/presentationml/2006/main">
  <p:tag name="KSO_WM_UNIT_INDEX" val="14"/>
  <p:tag name="KSO_WM_UNIT_TYPE" val="f"/>
  <p:tag name="KSO_WM_UNIT_SUBTYPE" val="a"/>
  <p:tag name="KSO_WM_BEAUTIFY_FLAG" val="#wm#"/>
</p:tagLst>
</file>

<file path=ppt/tags/tag69.xml><?xml version="1.0" encoding="utf-8"?>
<p:tagLst xmlns:p="http://schemas.openxmlformats.org/presentationml/2006/main">
  <p:tag name="KSO_WM_UNIT_INDEX" val="12"/>
  <p:tag name="KSO_WM_UNIT_TYPE" val="f"/>
  <p:tag name="KSO_WM_UNIT_SUBTYPE" val="a"/>
  <p:tag name="KSO_WM_BEAUTIFY_FLAG" val="#wm#"/>
</p:tagLst>
</file>

<file path=ppt/tags/tag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TEXT_LAYER_COUNT" val="1"/>
</p:tagLst>
</file>

<file path=ppt/tags/tag70.xml><?xml version="1.0" encoding="utf-8"?>
<p:tagLst xmlns:p="http://schemas.openxmlformats.org/presentationml/2006/main">
  <p:tag name="KSO_WM_UNIT_INDEX" val="12"/>
  <p:tag name="KSO_WM_UNIT_TYPE" val="f"/>
  <p:tag name="KSO_WM_UNIT_SUBTYPE" val="a"/>
  <p:tag name="KSO_WM_BEAUTIFY_FLAG" val="#wm#"/>
</p:tagLst>
</file>

<file path=ppt/tags/tag71.xml><?xml version="1.0" encoding="utf-8"?>
<p:tagLst xmlns:p="http://schemas.openxmlformats.org/presentationml/2006/main">
  <p:tag name="KSO_WM_UNIT_INDEX" val="5"/>
  <p:tag name="KSO_WM_UNIT_TYPE" val="j"/>
  <p:tag name="KSO_WM_BEAUTIFY_FLAG" val="#wm#"/>
</p:tagLst>
</file>

<file path=ppt/tags/tag72.xml><?xml version="1.0" encoding="utf-8"?>
<p:tagLst xmlns:p="http://schemas.openxmlformats.org/presentationml/2006/main">
  <p:tag name="KSO_WM_UNIT_INDEX" val="7"/>
  <p:tag name="KSO_WM_UNIT_TYPE" val="i"/>
  <p:tag name="KSO_WM_BEAUTIFY_FLAG" val="#wm#"/>
</p:tagLst>
</file>

<file path=ppt/tags/tag73.xml><?xml version="1.0" encoding="utf-8"?>
<p:tagLst xmlns:p="http://schemas.openxmlformats.org/presentationml/2006/main">
  <p:tag name="KSO_WM_UNIT_INDEX" val="6"/>
  <p:tag name="KSO_WM_UNIT_TYPE" val="f"/>
  <p:tag name="KSO_WM_UNIT_SUBTYPE" val="a"/>
  <p:tag name="KSO_WM_BEAUTIFY_FLAG" val="#wm#"/>
</p:tagLst>
</file>

<file path=ppt/tags/tag74.xml><?xml version="1.0" encoding="utf-8"?>
<p:tagLst xmlns:p="http://schemas.openxmlformats.org/presentationml/2006/main">
  <p:tag name="KSO_WM_UNIT_INDEX" val="1"/>
  <p:tag name="KSO_WM_UNIT_TYPE" val="i"/>
  <p:tag name="KSO_WM_BEAUTIFY_FLAG" val="#wm#"/>
</p:tagLst>
</file>

<file path=ppt/tags/tag75.xml><?xml version="1.0" encoding="utf-8"?>
<p:tagLst xmlns:p="http://schemas.openxmlformats.org/presentationml/2006/main">
  <p:tag name="KSO_WM_UNIT_INDEX" val="2"/>
  <p:tag name="KSO_WM_UNIT_TYPE" val="i"/>
  <p:tag name="KSO_WM_UNIT_SUBTYPE" val="h"/>
  <p:tag name="KSO_WM_BEAUTIFY_FLAG" val="#wm#"/>
</p:tagLst>
</file>

<file path=ppt/tags/tag76.xml><?xml version="1.0" encoding="utf-8"?>
<p:tagLst xmlns:p="http://schemas.openxmlformats.org/presentationml/2006/main">
  <p:tag name="KSO_WM_UNIT_INDEX" val="3"/>
  <p:tag name="KSO_WM_UNIT_TYPE" val="i"/>
  <p:tag name="KSO_WM_BEAUTIFY_FLAG" val="#wm#"/>
</p:tagLst>
</file>

<file path=ppt/tags/tag77.xml><?xml version="1.0" encoding="utf-8"?>
<p:tagLst xmlns:p="http://schemas.openxmlformats.org/presentationml/2006/main">
  <p:tag name="KSO_WM_UNIT_INDEX" val="1"/>
  <p:tag name="KSO_WM_UNIT_TYPE" val="a"/>
  <p:tag name="KSO_WM_BEAUTIFY_FLAG" val="#wm#"/>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UNIT_CONTENT_GROUP_TYPE" val="titlestyle"/>
</p:tagLst>
</file>

<file path=ppt/tags/tag78.xml><?xml version="1.0" encoding="utf-8"?>
<p:tagLst xmlns:p="http://schemas.openxmlformats.org/presentationml/2006/main">
  <p:tag name="ISLIDE.DIAGRAM" val="#212012;"/>
  <p:tag name="RESOURCE_RECORD_KEY" val="{&quot;13&quot;:[4722044,4364884,4364928,4364924,4364903,4364947],&quot;65&quot;:[20230270]}"/>
  <p:tag name="KSO_WM_SLIDE_TYPE" val="text"/>
  <p:tag name="KSO_WM_BEAUTIFY_FLAG" val="#wm#"/>
  <p:tag name="KSO_WM_SLIDE_ID" val="custom20230270_10"/>
  <p:tag name="KSO_WM_TEMPLATE_SUBCATEGORY" val="29"/>
  <p:tag name="KSO_WM_TEMPLATE_MASTER_TYPE" val="0"/>
  <p:tag name="KSO_WM_TEMPLATE_COLOR_TYPE" val="0"/>
  <p:tag name="KSO_WM_SLIDE_ITEM_CNT" val="0"/>
  <p:tag name="KSO_WM_SLIDE_INDEX" val="10"/>
  <p:tag name="KSO_WM_TAG_VERSION" val="3.0"/>
  <p:tag name="KSO_WM_TEMPLATE_CATEGORY" val="custom"/>
  <p:tag name="KSO_WM_TEMPLATE_INDEX" val="20230270"/>
  <p:tag name="KSO_WM_SLIDE_SUBTYPE" val="pureTxt"/>
  <p:tag name="KSO_WM_SLIDE_SIZE" val="863*444"/>
  <p:tag name="KSO_WM_SLIDE_POSITION" val="47*47"/>
  <p:tag name="KSO_WM_SLIDE_LAYOUT" val="a_f"/>
  <p:tag name="KSO_WM_SLIDE_LAYOUT_CNT" val="1_1"/>
  <p:tag name="KSO_WM_SPECIAL_SOURCE" val="bdnull"/>
  <p:tag name="KSO_WM_SLIDE_LAYOUT_NAME" val="标题和内容"/>
</p:tagLst>
</file>

<file path=ppt/tags/tag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70_9*a*1"/>
  <p:tag name="KSO_WM_TEMPLATE_CATEGORY" val="custom"/>
  <p:tag name="KSO_WM_TEMPLATE_INDEX" val="20230270"/>
  <p:tag name="KSO_WM_UNIT_LAYERLEVEL" val="1"/>
  <p:tag name="KSO_WM_TAG_VERSION" val="3.0"/>
  <p:tag name="KSO_WM_BEAUTIFY_FLAG" val="#wm#"/>
  <p:tag name="KSO_WM_UNIT_CONTENT_GROUP_TYPE" val="contentchip"/>
  <p:tag name="KSO_WM_UNIT_PRESET_TEXT" val="添加章节标题"/>
  <p:tag name="KSO_WM_UNIT_TEXT_TYPE" val="1"/>
</p:tagLst>
</file>

<file path=ppt/tags/tag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3.0"/>
  <p:tag name="KSO_WM_BEAUTIFY_FLAG" val="#wm#"/>
  <p:tag name="KSO_WM_UNIT_CONTENT_GROUP_TYPE" val="titlestyle"/>
</p:tagLst>
</file>

<file path=ppt/tags/tag80.xml><?xml version="1.0" encoding="utf-8"?>
<p:tagLst xmlns:p="http://schemas.openxmlformats.org/presentationml/2006/main">
  <p:tag name="KSO_WM_SLIDE_ID" val="custom20230270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0270"/>
  <p:tag name="KSO_WM_SLIDE_TYPE" val="sectionTitle"/>
  <p:tag name="KSO_WM_SLIDE_SUBTYPE" val="pureTxt"/>
  <p:tag name="KSO_WM_SLIDE_LAYOUT" val="a_e"/>
  <p:tag name="KSO_WM_SLIDE_LAYOUT_CNT" val="1_1"/>
  <p:tag name="KSO_WM_SPECIAL_SOURCE" val="bdnull"/>
  <p:tag name="KSO_WM_SLIDE_CONTENT_AREA" val="{&quot;left&quot;:&quot;48.4&quot;,&quot;top&quot;:&quot;87.45&quot;,&quot;width&quot;:&quot;511.35&quot;,&quot;height&quot;:&quot;342.95&quot;}"/>
  <p:tag name="KSO_WM_SLIDE_THEME_ID" val="3302872"/>
  <p:tag name="KSO_WM_SLIDE_THEME_NAME" val="清新自然绿植主题"/>
</p:tagLst>
</file>

<file path=ppt/tags/tag81.xml><?xml version="1.0" encoding="utf-8"?>
<p:tagLst xmlns:p="http://schemas.openxmlformats.org/presentationml/2006/main">
  <p:tag name="KSO_WM_UNIT_INDEX" val="20"/>
  <p:tag name="KSO_WM_UNIT_TYPE" val="f"/>
  <p:tag name="KSO_WM_UNIT_SUBTYPE" val="a"/>
  <p:tag name="KSO_WM_BEAUTIFY_FLAG" val="#wm#"/>
</p:tagLst>
</file>

<file path=ppt/tags/tag82.xml><?xml version="1.0" encoding="utf-8"?>
<p:tagLst xmlns:p="http://schemas.openxmlformats.org/presentationml/2006/main">
  <p:tag name="KSO_WM_UNIT_INDEX" val="19"/>
  <p:tag name="KSO_WM_UNIT_TYPE" val="i"/>
  <p:tag name="KSO_WM_UNIT_SUBTYPE" val="h"/>
  <p:tag name="KSO_WM_BEAUTIFY_FLAG" val="#wm#"/>
</p:tagLst>
</file>

<file path=ppt/tags/tag83.xml><?xml version="1.0" encoding="utf-8"?>
<p:tagLst xmlns:p="http://schemas.openxmlformats.org/presentationml/2006/main">
  <p:tag name="KSO_WM_UNIT_INDEX" val="15"/>
  <p:tag name="KSO_WM_UNIT_TYPE" val="f"/>
  <p:tag name="KSO_WM_UNIT_SUBTYPE" val="a"/>
  <p:tag name="KSO_WM_BEAUTIFY_FLAG" val="#wm#"/>
</p:tagLst>
</file>

<file path=ppt/tags/tag84.xml><?xml version="1.0" encoding="utf-8"?>
<p:tagLst xmlns:p="http://schemas.openxmlformats.org/presentationml/2006/main">
  <p:tag name="KSO_WM_UNIT_INDEX" val="10"/>
  <p:tag name="KSO_WM_UNIT_TYPE" val="f"/>
  <p:tag name="KSO_WM_UNIT_SUBTYPE" val="a"/>
  <p:tag name="KSO_WM_BEAUTIFY_FLAG" val="#wm#"/>
</p:tagLst>
</file>

<file path=ppt/tags/tag85.xml><?xml version="1.0" encoding="utf-8"?>
<p:tagLst xmlns:p="http://schemas.openxmlformats.org/presentationml/2006/main">
  <p:tag name="KSO_WM_UNIT_INDEX" val="11"/>
  <p:tag name="KSO_WM_UNIT_TYPE" val="f"/>
  <p:tag name="KSO_WM_UNIT_SUBTYPE" val="a"/>
  <p:tag name="KSO_WM_BEAUTIFY_FLAG" val="#wm#"/>
</p:tagLst>
</file>

<file path=ppt/tags/tag86.xml><?xml version="1.0" encoding="utf-8"?>
<p:tagLst xmlns:p="http://schemas.openxmlformats.org/presentationml/2006/main">
  <p:tag name="KSO_WM_UNIT_INDEX" val="12"/>
  <p:tag name="KSO_WM_UNIT_TYPE" val="f"/>
  <p:tag name="KSO_WM_UNIT_SUBTYPE" val="a"/>
  <p:tag name="KSO_WM_BEAUTIFY_FLAG" val="#wm#"/>
</p:tagLst>
</file>

<file path=ppt/tags/tag87.xml><?xml version="1.0" encoding="utf-8"?>
<p:tagLst xmlns:p="http://schemas.openxmlformats.org/presentationml/2006/main">
  <p:tag name="KSO_WM_UNIT_INDEX" val="16"/>
  <p:tag name="KSO_WM_UNIT_TYPE" val="f"/>
  <p:tag name="KSO_WM_UNIT_SUBTYPE" val="a"/>
  <p:tag name="KSO_WM_BEAUTIFY_FLAG" val="#wm#"/>
</p:tagLst>
</file>

<file path=ppt/tags/tag88.xml><?xml version="1.0" encoding="utf-8"?>
<p:tagLst xmlns:p="http://schemas.openxmlformats.org/presentationml/2006/main">
  <p:tag name="KSO_WM_UNIT_INDEX" val="17"/>
  <p:tag name="KSO_WM_UNIT_TYPE" val="f"/>
  <p:tag name="KSO_WM_UNIT_SUBTYPE" val="a"/>
  <p:tag name="KSO_WM_BEAUTIFY_FLAG" val="#wm#"/>
</p:tagLst>
</file>

<file path=ppt/tags/tag89.xml><?xml version="1.0" encoding="utf-8"?>
<p:tagLst xmlns:p="http://schemas.openxmlformats.org/presentationml/2006/main">
  <p:tag name="KSO_WM_UNIT_INDEX" val="13"/>
  <p:tag name="KSO_WM_UNIT_TYPE" val="f"/>
  <p:tag name="KSO_WM_UNIT_SUBTYPE" val="a"/>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90.xml><?xml version="1.0" encoding="utf-8"?>
<p:tagLst xmlns:p="http://schemas.openxmlformats.org/presentationml/2006/main">
  <p:tag name="KSO_WM_UNIT_INDEX" val="9"/>
  <p:tag name="KSO_WM_UNIT_TYPE" val="f"/>
  <p:tag name="KSO_WM_UNIT_SUBTYPE" val="a"/>
  <p:tag name="KSO_WM_BEAUTIFY_FLAG" val="#wm#"/>
</p:tagLst>
</file>

<file path=ppt/tags/tag91.xml><?xml version="1.0" encoding="utf-8"?>
<p:tagLst xmlns:p="http://schemas.openxmlformats.org/presentationml/2006/main">
  <p:tag name="KSO_WM_UNIT_INDEX" val="14"/>
  <p:tag name="KSO_WM_UNIT_TYPE" val="f"/>
  <p:tag name="KSO_WM_UNIT_SUBTYPE" val="a"/>
  <p:tag name="KSO_WM_BEAUTIFY_FLAG" val="#wm#"/>
</p:tagLst>
</file>

<file path=ppt/tags/tag92.xml><?xml version="1.0" encoding="utf-8"?>
<p:tagLst xmlns:p="http://schemas.openxmlformats.org/presentationml/2006/main">
  <p:tag name="KSO_WM_UNIT_INDEX" val="18"/>
  <p:tag name="KSO_WM_UNIT_TYPE" val="f"/>
  <p:tag name="KSO_WM_UNIT_SUBTYPE" val="a"/>
  <p:tag name="KSO_WM_BEAUTIFY_FLAG" val="#wm#"/>
</p:tagLst>
</file>

<file path=ppt/tags/tag93.xml><?xml version="1.0" encoding="utf-8"?>
<p:tagLst xmlns:p="http://schemas.openxmlformats.org/presentationml/2006/main">
  <p:tag name="KSO_WM_UNIT_INDEX" val="3"/>
  <p:tag name="KSO_WM_UNIT_TYPE" val="i"/>
  <p:tag name="KSO_WM_BEAUTIFY_FLAG" val="#wm#"/>
</p:tagLst>
</file>

<file path=ppt/tags/tag94.xml><?xml version="1.0" encoding="utf-8"?>
<p:tagLst xmlns:p="http://schemas.openxmlformats.org/presentationml/2006/main">
  <p:tag name="KSO_WM_UNIT_INDEX" val="2"/>
  <p:tag name="KSO_WM_UNIT_TYPE" val="i"/>
  <p:tag name="KSO_WM_BEAUTIFY_FLAG" val="#wm#"/>
</p:tagLst>
</file>

<file path=ppt/tags/tag95.xml><?xml version="1.0" encoding="utf-8"?>
<p:tagLst xmlns:p="http://schemas.openxmlformats.org/presentationml/2006/main">
  <p:tag name="KSO_WM_UNIT_INDEX" val="7"/>
  <p:tag name="KSO_WM_UNIT_TYPE" val="j"/>
  <p:tag name="KSO_WM_BEAUTIFY_FLAG" val="#wm#"/>
</p:tagLst>
</file>

<file path=ppt/tags/tag96.xml><?xml version="1.0" encoding="utf-8"?>
<p:tagLst xmlns:p="http://schemas.openxmlformats.org/presentationml/2006/main">
  <p:tag name="KSO_WM_UNIT_INDEX" val="8"/>
  <p:tag name="KSO_WM_UNIT_TYPE" val="i"/>
  <p:tag name="KSO_WM_BEAUTIFY_FLAG" val="#wm#"/>
</p:tagLst>
</file>

<file path=ppt/tags/tag97.xml><?xml version="1.0" encoding="utf-8"?>
<p:tagLst xmlns:p="http://schemas.openxmlformats.org/presentationml/2006/main">
  <p:tag name="KSO_WM_UNIT_INDEX" val="4"/>
  <p:tag name="KSO_WM_UNIT_TYPE" val="f"/>
  <p:tag name="KSO_WM_UNIT_SUBTYPE" val="a"/>
  <p:tag name="KSO_WM_BEAUTIFY_FLAG" val="#wm#"/>
</p:tagLst>
</file>

<file path=ppt/tags/tag98.xml><?xml version="1.0" encoding="utf-8"?>
<p:tagLst xmlns:p="http://schemas.openxmlformats.org/presentationml/2006/main">
  <p:tag name="KSO_WM_UNIT_INDEX" val="6"/>
  <p:tag name="KSO_WM_UNIT_TYPE" val="i"/>
  <p:tag name="KSO_WM_BEAUTIFY_FLAG" val="#wm#"/>
</p:tagLst>
</file>

<file path=ppt/tags/tag99.xml><?xml version="1.0" encoding="utf-8"?>
<p:tagLst xmlns:p="http://schemas.openxmlformats.org/presentationml/2006/main">
  <p:tag name="KSO_WM_UNIT_INDEX" val="5"/>
  <p:tag name="KSO_WM_UNIT_TYPE" val="i"/>
  <p:tag name="KSO_WM_BEAUTIFY_FLAG" val="#wm#"/>
</p:tagLst>
</file>

<file path=ppt/theme/theme1.xml><?xml version="1.0" encoding="utf-8"?>
<a:theme xmlns:a="http://schemas.openxmlformats.org/drawingml/2006/main" name="1_Office 主题">
  <a:themeElements>
    <a:clrScheme name="自定义 65">
      <a:dk1>
        <a:sysClr val="windowText" lastClr="000000"/>
      </a:dk1>
      <a:lt1>
        <a:sysClr val="window" lastClr="FFFFFF"/>
      </a:lt1>
      <a:dk2>
        <a:srgbClr val="44546A"/>
      </a:dk2>
      <a:lt2>
        <a:srgbClr val="E7E6E6"/>
      </a:lt2>
      <a:accent1>
        <a:srgbClr val="09458A"/>
      </a:accent1>
      <a:accent2>
        <a:srgbClr val="0063C7"/>
      </a:accent2>
      <a:accent3>
        <a:srgbClr val="A5A5A5"/>
      </a:accent3>
      <a:accent4>
        <a:srgbClr val="FFC000"/>
      </a:accent4>
      <a:accent5>
        <a:srgbClr val="4472C4"/>
      </a:accent5>
      <a:accent6>
        <a:srgbClr val="70AD47"/>
      </a:accent6>
      <a:hlink>
        <a:srgbClr val="0563C1"/>
      </a:hlink>
      <a:folHlink>
        <a:srgbClr val="954F72"/>
      </a:folHlink>
    </a:clrScheme>
    <a:fontScheme name="5cf86093-ffe8-499e-ab0f-7d5547e54c74">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12700" cap="rnd">
          <a:noFill/>
          <a:prstDash val="solid"/>
          <a:round/>
        </a:ln>
      </a:spPr>
      <a:bodyPr rot="0" vertOverflow="overflow" horzOverflow="overflow" vert="horz" wrap="square" lIns="68580" tIns="34290" rIns="68580" bIns="34290" numCol="1" spcCol="0" rtlCol="0" fromWordArt="0" anchor="b" anchorCtr="0" forceAA="0" compatLnSpc="1">
        <a:noAutofit/>
      </a:bodyPr>
      <a:lstStyle>
        <a:defPPr algn="l">
          <a:defRPr lang="zh-CN" altLang="en-US" sz="20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思源宋体 CN" panose="02020400000000000000" pitchFamily="18" charset="-122"/>
          </a:defRPr>
        </a:defPPr>
      </a:lstStyle>
      <a:style>
        <a:lnRef idx="2">
          <a:schemeClr val="accent1">
            <a:shade val="50000"/>
          </a:schemeClr>
        </a:lnRef>
        <a:fillRef idx="1">
          <a:schemeClr val="accent1"/>
        </a:fillRef>
        <a:effectRef idx="0">
          <a:schemeClr val="accent1"/>
        </a:effectRef>
        <a:fontRef idx="minor">
          <a:schemeClr val="lt1"/>
        </a:fontRef>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36">
      <a:dk1>
        <a:srgbClr val="000000"/>
      </a:dk1>
      <a:lt1>
        <a:srgbClr val="FFFFFF"/>
      </a:lt1>
      <a:dk2>
        <a:srgbClr val="49412A"/>
      </a:dk2>
      <a:lt2>
        <a:srgbClr val="F9F8F5"/>
      </a:lt2>
      <a:accent1>
        <a:srgbClr val="458731"/>
      </a:accent1>
      <a:accent2>
        <a:srgbClr val="629532"/>
      </a:accent2>
      <a:accent3>
        <a:srgbClr val="7FA333"/>
      </a:accent3>
      <a:accent4>
        <a:srgbClr val="9BB135"/>
      </a:accent4>
      <a:accent5>
        <a:srgbClr val="B8BF36"/>
      </a:accent5>
      <a:accent6>
        <a:srgbClr val="D5CD37"/>
      </a:accent6>
      <a:hlink>
        <a:srgbClr val="0563C1"/>
      </a:hlink>
      <a:folHlink>
        <a:srgbClr val="954D72"/>
      </a:folHlink>
    </a:clrScheme>
    <a:fontScheme name="5cf86093-ffe8-499e-ab0f-7d5547e54c74">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1842</Words>
  <Application>WPS 演示</Application>
  <PresentationFormat>全屏显示(16:9)</PresentationFormat>
  <Paragraphs>252</Paragraphs>
  <Slides>24</Slides>
  <Notes>13</Notes>
  <HiddenSlides>0</HiddenSlides>
  <MMClips>5</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2</vt:i4>
      </vt:variant>
      <vt:variant>
        <vt:lpstr>幻灯片标题</vt:lpstr>
      </vt:variant>
      <vt:variant>
        <vt:i4>24</vt:i4>
      </vt:variant>
    </vt:vector>
  </HeadingPairs>
  <TitlesOfParts>
    <vt:vector size="42" baseType="lpstr">
      <vt:lpstr>Arial</vt:lpstr>
      <vt:lpstr>宋体</vt:lpstr>
      <vt:lpstr>Wingdings</vt:lpstr>
      <vt:lpstr>Times New Roman</vt:lpstr>
      <vt:lpstr>思源宋体 CN</vt:lpstr>
      <vt:lpstr>MiSans</vt:lpstr>
      <vt:lpstr>Wingdings</vt:lpstr>
      <vt:lpstr>Cambria Math</vt:lpstr>
      <vt:lpstr>微软雅黑</vt:lpstr>
      <vt:lpstr>Arial Unicode MS</vt:lpstr>
      <vt:lpstr>黑体</vt:lpstr>
      <vt:lpstr>Calibri</vt:lpstr>
      <vt:lpstr>MS Mincho</vt:lpstr>
      <vt:lpstr>Segoe Print</vt:lpstr>
      <vt:lpstr>1_Office 主题</vt:lpstr>
      <vt:lpstr>2_Office 主题</vt:lpstr>
      <vt:lpstr>Photoshop.Image.9</vt:lpstr>
      <vt:lpstr>Photoshop.Image.9</vt:lpstr>
      <vt:lpstr>PowerPoint 演示文稿</vt:lpstr>
      <vt:lpstr>PowerPoint 演示文稿</vt:lpstr>
      <vt:lpstr>关于圆周率你有什么了解呢？</vt:lpstr>
      <vt:lpstr>估计圆周率π的范围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数学史</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晴天</cp:lastModifiedBy>
  <cp:revision>134</cp:revision>
  <cp:lastPrinted>2025-08-06T14:35:00Z</cp:lastPrinted>
  <dcterms:created xsi:type="dcterms:W3CDTF">2025-08-06T14:35:00Z</dcterms:created>
  <dcterms:modified xsi:type="dcterms:W3CDTF">2025-09-24T03:58:56Z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10EDA466AA4C4929BA9BEBD985CA0FFC_13</vt:lpwstr>
  </property>
  <property fmtid="{D5CDD505-2E9C-101B-9397-08002B2CF9AE}" pid="7" name="KSOProductBuildVer">
    <vt:lpwstr>2052-12.1.0.22529</vt:lpwstr>
  </property>
</Properties>
</file>